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418" r:id="rId5"/>
    <p:sldId id="419" r:id="rId6"/>
    <p:sldId id="416" r:id="rId7"/>
    <p:sldId id="417" r:id="rId8"/>
    <p:sldId id="415" r:id="rId9"/>
    <p:sldId id="413" r:id="rId10"/>
    <p:sldId id="41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cBride, Megan" initials="MM" lastIdx="37" clrIdx="0">
    <p:extLst>
      <p:ext uri="{19B8F6BF-5375-455C-9EA6-DF929625EA0E}">
        <p15:presenceInfo xmlns:p15="http://schemas.microsoft.com/office/powerpoint/2012/main" userId="S::McBridem@cna.org::83b35b26-1912-425d-93ab-ff5494118c21" providerId="AD"/>
      </p:ext>
    </p:extLst>
  </p:cmAuthor>
  <p:cmAuthor id="2" name="Hagy, Lauren" initials="LH" lastIdx="1" clrIdx="1">
    <p:extLst>
      <p:ext uri="{19B8F6BF-5375-455C-9EA6-DF929625EA0E}">
        <p15:presenceInfo xmlns:p15="http://schemas.microsoft.com/office/powerpoint/2012/main" userId="S::HagyL@cna.org::189be155-be3b-4e96-adca-faa446022b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ACDEAA"/>
    <a:srgbClr val="FFCC00"/>
    <a:srgbClr val="006600"/>
    <a:srgbClr val="010101"/>
    <a:srgbClr val="FFD9D9"/>
    <a:srgbClr val="CCFF99"/>
    <a:srgbClr val="EDFFC5"/>
    <a:srgbClr val="FF3399"/>
    <a:srgbClr val="FF66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329" autoAdjust="0"/>
  </p:normalViewPr>
  <p:slideViewPr>
    <p:cSldViewPr snapToGrid="0">
      <p:cViewPr varScale="1">
        <p:scale>
          <a:sx n="83" d="100"/>
          <a:sy n="83" d="100"/>
        </p:scale>
        <p:origin x="167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C824DF-3403-45F1-BF45-D3A1E56CA5BA}" type="datetimeFigureOut">
              <a:rPr lang="en-US" smtClean="0"/>
              <a:t>7/22/2026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90E502-9A09-42B5-BC62-E982E86C03F4}" type="slidenum">
              <a:rPr lang="en-US" smtClean="0"/>
              <a:t>‹#›</a:t>
            </a:fld>
            <a:endParaRPr lang="en-US"/>
          </a:p>
        </p:txBody>
      </p:sp>
    </p:spTree>
    <p:extLst>
      <p:ext uri="{BB962C8B-B14F-4D97-AF65-F5344CB8AC3E}">
        <p14:creationId xmlns:p14="http://schemas.microsoft.com/office/powerpoint/2010/main" val="1914098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1</a:t>
            </a:fld>
            <a:endParaRPr lang="en-US"/>
          </a:p>
        </p:txBody>
      </p:sp>
    </p:spTree>
    <p:extLst>
      <p:ext uri="{BB962C8B-B14F-4D97-AF65-F5344CB8AC3E}">
        <p14:creationId xmlns:p14="http://schemas.microsoft.com/office/powerpoint/2010/main" val="3657939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4CA29-212F-C5F1-3C41-EAF692F074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DDA999-8188-809C-953A-7D50FF9F2C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D31885-0A32-78A0-E460-F0D04EED6272}"/>
              </a:ext>
            </a:extLst>
          </p:cNvPr>
          <p:cNvSpPr>
            <a:spLocks noGrp="1"/>
          </p:cNvSpPr>
          <p:nvPr>
            <p:ph type="body" idx="1"/>
          </p:nvPr>
        </p:nvSpPr>
        <p:spPr/>
        <p:txBody>
          <a:bodyPr/>
          <a:lstStyle/>
          <a:p>
            <a:pPr marL="171450" indent="-171450">
              <a:buFont typeface="Arial" panose="020B0604020202020204" pitchFamily="34" charset="0"/>
              <a:buChar char="•"/>
            </a:pPr>
            <a:r>
              <a:rPr lang="en-US" dirty="0"/>
              <a:t>The Com refers to a constellation of networks and cells that engage in a variety of online and offline violent and nonviolent crimes.</a:t>
            </a:r>
          </a:p>
          <a:p>
            <a:pPr marL="171450" indent="-171450">
              <a:buFont typeface="Arial" panose="020B0604020202020204" pitchFamily="34" charset="0"/>
              <a:buChar char="•"/>
            </a:pPr>
            <a:r>
              <a:rPr lang="en-US" dirty="0"/>
              <a:t>Some cells, including 764, focus on the sexual exploitation and extortion of minors, while others focus on cybercrime or offline organized crime. </a:t>
            </a:r>
          </a:p>
          <a:p>
            <a:pPr marL="171450" indent="-171450">
              <a:buFont typeface="Arial" panose="020B0604020202020204" pitchFamily="34" charset="0"/>
              <a:buChar char="•"/>
            </a:pPr>
            <a:r>
              <a:rPr lang="en-US" dirty="0"/>
              <a:t>On the next slide we’ll go over some of the defining features of the most well-known subsets of The Com.</a:t>
            </a:r>
          </a:p>
        </p:txBody>
      </p:sp>
      <p:sp>
        <p:nvSpPr>
          <p:cNvPr id="4" name="Slide Number Placeholder 3">
            <a:extLst>
              <a:ext uri="{FF2B5EF4-FFF2-40B4-BE49-F238E27FC236}">
                <a16:creationId xmlns:a16="http://schemas.microsoft.com/office/drawing/2014/main" id="{3227CA28-372B-8614-AC8B-8C50E391E416}"/>
              </a:ext>
            </a:extLst>
          </p:cNvPr>
          <p:cNvSpPr>
            <a:spLocks noGrp="1"/>
          </p:cNvSpPr>
          <p:nvPr>
            <p:ph type="sldNum" sz="quarter" idx="5"/>
          </p:nvPr>
        </p:nvSpPr>
        <p:spPr/>
        <p:txBody>
          <a:bodyPr/>
          <a:lstStyle/>
          <a:p>
            <a:fld id="{7F90E502-9A09-42B5-BC62-E982E86C03F4}" type="slidenum">
              <a:rPr lang="en-US" smtClean="0"/>
              <a:t>3</a:t>
            </a:fld>
            <a:endParaRPr lang="en-US"/>
          </a:p>
        </p:txBody>
      </p:sp>
    </p:spTree>
    <p:extLst>
      <p:ext uri="{BB962C8B-B14F-4D97-AF65-F5344CB8AC3E}">
        <p14:creationId xmlns:p14="http://schemas.microsoft.com/office/powerpoint/2010/main" val="6196177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b="1" dirty="0"/>
              <a:t>764 is a network within The Com that engages in the sextortion of minors and attempts to incite both members and victims to commit sexual abuse, animal abuse, hate crimes, self-harm and suicide, and other acts of violence</a:t>
            </a:r>
            <a:r>
              <a:rPr lang="en-US" b="0" dirty="0"/>
              <a:t>. </a:t>
            </a:r>
          </a:p>
          <a:p>
            <a:pPr marL="685800" lvl="1" indent="-228600">
              <a:buFont typeface="+mj-lt"/>
              <a:buAutoNum type="arabicPeriod"/>
            </a:pPr>
            <a:r>
              <a:rPr lang="en-US" b="0" dirty="0"/>
              <a:t>It is the most well-known network within the Com because numerous high-profile 764 perpetrators have been arrested in the US and abroad. </a:t>
            </a:r>
          </a:p>
          <a:p>
            <a:pPr marL="685800" lvl="1" indent="-228600">
              <a:buFont typeface="+mj-lt"/>
              <a:buAutoNum type="arabicPeriod"/>
            </a:pPr>
            <a:r>
              <a:rPr lang="en-US" b="0" dirty="0"/>
              <a:t>764 was connected to a 2025 school shooting in Nashville, Tennessee. </a:t>
            </a:r>
          </a:p>
          <a:p>
            <a:pPr marL="228600" lvl="0" indent="-228600">
              <a:buFont typeface="+mj-lt"/>
              <a:buAutoNum type="arabicPeriod"/>
            </a:pPr>
            <a:r>
              <a:rPr lang="en-US" b="1" dirty="0"/>
              <a:t>No Lives Matter is a 764 splinter group that focuses on offline violence</a:t>
            </a:r>
            <a:r>
              <a:rPr lang="en-US" b="0" dirty="0"/>
              <a:t>. </a:t>
            </a:r>
          </a:p>
          <a:p>
            <a:pPr marL="685800" lvl="1" indent="-228600">
              <a:buFont typeface="+mj-lt"/>
              <a:buAutoNum type="arabicPeriod"/>
            </a:pPr>
            <a:r>
              <a:rPr lang="en-US" b="0" dirty="0"/>
              <a:t>It encourages violence for the sake of being violent as well as for online clout or status. </a:t>
            </a:r>
          </a:p>
          <a:p>
            <a:pPr marL="685800" lvl="1" indent="-228600">
              <a:buFont typeface="+mj-lt"/>
              <a:buAutoNum type="arabicPeriod"/>
            </a:pPr>
            <a:r>
              <a:rPr lang="en-US" b="0" dirty="0"/>
              <a:t>Participants have committed several stabbing attacks abroad. </a:t>
            </a:r>
          </a:p>
          <a:p>
            <a:pPr marL="228600" lvl="0" indent="-228600">
              <a:buFont typeface="+mj-lt"/>
              <a:buAutoNum type="arabicPeriod"/>
            </a:pPr>
            <a:r>
              <a:rPr lang="en-US" b="1" dirty="0"/>
              <a:t>Maniacs Murder Cult, or MKY, is another Com network with members in the US and around the world.</a:t>
            </a:r>
          </a:p>
          <a:p>
            <a:pPr marL="685800" lvl="1" indent="-228600">
              <a:buFont typeface="+mj-lt"/>
              <a:buAutoNum type="arabicPeriod"/>
            </a:pPr>
            <a:r>
              <a:rPr lang="en-US" b="0" dirty="0"/>
              <a:t>It is also focused on offline violence, but is more ideological than 764 or No Lives Matter. </a:t>
            </a:r>
          </a:p>
          <a:p>
            <a:pPr marL="685800" lvl="1" indent="-228600">
              <a:buFont typeface="+mj-lt"/>
              <a:buAutoNum type="arabicPeriod"/>
            </a:pPr>
            <a:r>
              <a:rPr lang="en-US" b="0" dirty="0"/>
              <a:t>Explicitly endorses Neo-Nazi ideas and satanist practices, but does not support sextortion of minors </a:t>
            </a:r>
          </a:p>
          <a:p>
            <a:pPr marL="685800" lvl="1" indent="-228600">
              <a:buFont typeface="+mj-lt"/>
              <a:buAutoNum type="arabicPeriod"/>
            </a:pPr>
            <a:r>
              <a:rPr lang="en-US" b="0" dirty="0"/>
              <a:t>Joining requires submission of proof of offline violence, cybercrime, or recruitment and propaganda material creation </a:t>
            </a:r>
          </a:p>
        </p:txBody>
      </p:sp>
      <p:sp>
        <p:nvSpPr>
          <p:cNvPr id="4" name="Slide Number Placeholder 3"/>
          <p:cNvSpPr>
            <a:spLocks noGrp="1"/>
          </p:cNvSpPr>
          <p:nvPr>
            <p:ph type="sldNum" sz="quarter" idx="5"/>
          </p:nvPr>
        </p:nvSpPr>
        <p:spPr/>
        <p:txBody>
          <a:bodyPr/>
          <a:lstStyle/>
          <a:p>
            <a:fld id="{7F90E502-9A09-42B5-BC62-E982E86C03F4}" type="slidenum">
              <a:rPr lang="en-US" smtClean="0"/>
              <a:t>4</a:t>
            </a:fld>
            <a:endParaRPr lang="en-US"/>
          </a:p>
        </p:txBody>
      </p:sp>
    </p:spTree>
    <p:extLst>
      <p:ext uri="{BB962C8B-B14F-4D97-AF65-F5344CB8AC3E}">
        <p14:creationId xmlns:p14="http://schemas.microsoft.com/office/powerpoint/2010/main" val="2884624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41F76-EF54-993A-110C-DADBA6E10B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C5CBC3-6AF7-D216-BF59-93F1C13B5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156597-EDC2-D4EC-925A-C2922FE4AD9B}"/>
              </a:ext>
            </a:extLst>
          </p:cNvPr>
          <p:cNvSpPr>
            <a:spLocks noGrp="1"/>
          </p:cNvSpPr>
          <p:nvPr>
            <p:ph type="body" idx="1"/>
          </p:nvPr>
        </p:nvSpPr>
        <p:spPr/>
        <p:txBody>
          <a:bodyPr/>
          <a:lstStyle/>
          <a:p>
            <a:pPr marL="171450" indent="-171450">
              <a:buFont typeface="Arial" panose="020B0604020202020204" pitchFamily="34" charset="0"/>
              <a:buChar char="•"/>
            </a:pPr>
            <a:r>
              <a:rPr lang="en-US" dirty="0"/>
              <a:t>The Com is found primarily on </a:t>
            </a:r>
            <a:r>
              <a:rPr lang="en-US" b="1" dirty="0"/>
              <a:t>mainstream social media platforms</a:t>
            </a:r>
            <a:r>
              <a:rPr lang="en-US" dirty="0"/>
              <a:t>: Snapchat, Roblox, Minecraft, Instagram, and more. </a:t>
            </a:r>
            <a:r>
              <a:rPr lang="en-US" b="1" dirty="0"/>
              <a:t>It is not restricted to the dark web.</a:t>
            </a:r>
            <a:endParaRPr lang="en-US" dirty="0"/>
          </a:p>
          <a:p>
            <a:pPr marL="171450" indent="-171450">
              <a:buFont typeface="Arial" panose="020B0604020202020204" pitchFamily="34" charset="0"/>
              <a:buChar char="•"/>
            </a:pPr>
            <a:r>
              <a:rPr lang="en-US" dirty="0"/>
              <a:t>Members of The Com contact and groom victims on mainstream social media </a:t>
            </a:r>
            <a:r>
              <a:rPr lang="en-US" b="1" dirty="0"/>
              <a:t>before inviting them to private groups on Discord, Telegram, and Kik</a:t>
            </a:r>
            <a:r>
              <a:rPr lang="en-US" dirty="0"/>
              <a:t>. Here, they are frequently exposed to </a:t>
            </a:r>
            <a:r>
              <a:rPr lang="en-US" b="1" dirty="0"/>
              <a:t>graphic content meant to traumatize and desensitize them</a:t>
            </a:r>
            <a:r>
              <a:rPr lang="en-US" dirty="0"/>
              <a:t> before being subjected to more aggressive grooming and coercion techniques. </a:t>
            </a:r>
          </a:p>
          <a:p>
            <a:pPr marL="171450" indent="-171450">
              <a:buFont typeface="Arial" panose="020B0604020202020204" pitchFamily="34" charset="0"/>
              <a:buChar char="•"/>
            </a:pPr>
            <a:r>
              <a:rPr lang="en-US" dirty="0"/>
              <a:t>The harm does not remain online. Even brief involvement can have drastic consequences for young people, who </a:t>
            </a:r>
            <a:r>
              <a:rPr lang="en-US" b="1" dirty="0"/>
              <a:t>in some cases have attempted self-harm or suicide</a:t>
            </a:r>
            <a:r>
              <a:rPr lang="en-US" dirty="0"/>
              <a:t> shortly after contact.</a:t>
            </a:r>
          </a:p>
        </p:txBody>
      </p:sp>
      <p:sp>
        <p:nvSpPr>
          <p:cNvPr id="4" name="Slide Number Placeholder 3">
            <a:extLst>
              <a:ext uri="{FF2B5EF4-FFF2-40B4-BE49-F238E27FC236}">
                <a16:creationId xmlns:a16="http://schemas.microsoft.com/office/drawing/2014/main" id="{C89CD458-63BD-6EA0-D69F-964AF6F0A2AF}"/>
              </a:ext>
            </a:extLst>
          </p:cNvPr>
          <p:cNvSpPr>
            <a:spLocks noGrp="1"/>
          </p:cNvSpPr>
          <p:nvPr>
            <p:ph type="sldNum" sz="quarter" idx="5"/>
          </p:nvPr>
        </p:nvSpPr>
        <p:spPr/>
        <p:txBody>
          <a:bodyPr/>
          <a:lstStyle/>
          <a:p>
            <a:fld id="{7F90E502-9A09-42B5-BC62-E982E86C03F4}" type="slidenum">
              <a:rPr lang="en-US" smtClean="0"/>
              <a:t>5</a:t>
            </a:fld>
            <a:endParaRPr lang="en-US"/>
          </a:p>
        </p:txBody>
      </p:sp>
    </p:spTree>
    <p:extLst>
      <p:ext uri="{BB962C8B-B14F-4D97-AF65-F5344CB8AC3E}">
        <p14:creationId xmlns:p14="http://schemas.microsoft.com/office/powerpoint/2010/main" val="121775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Arial" panose="020B0604020202020204" pitchFamily="34" charset="0"/>
              <a:buAutoNum type="arabicPeriod"/>
            </a:pPr>
            <a:r>
              <a:rPr lang="en-US" b="1" dirty="0"/>
              <a:t>First, there is a misconception that all participants in The Com must be evil</a:t>
            </a:r>
            <a:r>
              <a:rPr lang="en-US" b="0" dirty="0"/>
              <a:t>. In fact, the young people who end up in these networks are often vulnerable in ways that leave them susceptible to harmful influences. </a:t>
            </a:r>
          </a:p>
          <a:p>
            <a:pPr marL="685800" lvl="1" indent="-228600">
              <a:buFont typeface="Arial" panose="020B0604020202020204" pitchFamily="34" charset="0"/>
              <a:buChar char="•"/>
            </a:pPr>
            <a:r>
              <a:rPr lang="en-US" b="0" dirty="0"/>
              <a:t>Many perpetrators entered these networks as victims and began to victimize new targets to comply with demands from their abusers (e.g., the victim-to-perpetrator cycle). </a:t>
            </a:r>
          </a:p>
          <a:p>
            <a:pPr marL="228600" lvl="0" indent="-228600">
              <a:buFont typeface="+mj-lt"/>
              <a:buAutoNum type="arabicPeriod"/>
            </a:pPr>
            <a:r>
              <a:rPr lang="en-US" b="1" dirty="0"/>
              <a:t>Second, some also believe that these are neo-Nazi or white supremacist groups</a:t>
            </a:r>
            <a:r>
              <a:rPr lang="en-US" b="0" dirty="0"/>
              <a:t>. The reality is that the participants in these networks have widely varying motivations, to include pursuit of internet clout or fame or the desire to cause harm for its own sake or to destroy modern society. </a:t>
            </a:r>
          </a:p>
          <a:p>
            <a:pPr marL="685800" lvl="1" indent="-228600">
              <a:buFont typeface="Arial" panose="020B0604020202020204" pitchFamily="34" charset="0"/>
              <a:buChar char="•"/>
            </a:pPr>
            <a:r>
              <a:rPr lang="en-US" b="0" dirty="0"/>
              <a:t>Some networks specifically target young people of color and LGBTQIA+ youth for grooming and victimization. </a:t>
            </a:r>
          </a:p>
          <a:p>
            <a:pPr marL="685800" lvl="1" indent="-228600">
              <a:buFont typeface="Arial" panose="020B0604020202020204" pitchFamily="34" charset="0"/>
              <a:buChar char="•"/>
            </a:pPr>
            <a:r>
              <a:rPr lang="en-US" b="0" dirty="0"/>
              <a:t>That said, a subset of Com networks do endorse Neo-Nazi ideas and practices- especially those influenced by the Order of Nine Angles (O9A), which is a set of practices and beliefs centered around nihilistic and fascist satanism. Its adherents promote ritualistic violence against people and animals. </a:t>
            </a:r>
          </a:p>
          <a:p>
            <a:pPr marL="228600" lvl="0" indent="-228600">
              <a:buFont typeface="+mj-lt"/>
              <a:buAutoNum type="arabicPeriod"/>
            </a:pPr>
            <a:r>
              <a:rPr lang="en-US" b="1" dirty="0"/>
              <a:t>The third misconception is that this is just teen boys victimizing teen girls</a:t>
            </a:r>
            <a:r>
              <a:rPr lang="en-US" b="0" dirty="0"/>
              <a:t>. While known perpetrators are mostly male and on average 20 years old and victims are 84 percent female and on average 15 years old, this is not universally the case. </a:t>
            </a:r>
          </a:p>
          <a:p>
            <a:pPr marL="685800" lvl="1" indent="-228600">
              <a:buFont typeface="Arial" panose="020B0604020202020204" pitchFamily="34" charset="0"/>
              <a:buChar char="•"/>
            </a:pPr>
            <a:r>
              <a:rPr lang="en-US" b="0" dirty="0"/>
              <a:t>Young boys are also vulnerable to victimization. Both victims and perpetrators are getting younger every year. </a:t>
            </a:r>
          </a:p>
          <a:p>
            <a:pPr marL="228600" lvl="0" indent="-228600">
              <a:buFont typeface="+mj-lt"/>
              <a:buAutoNum type="arabicPeriod"/>
            </a:pPr>
            <a:r>
              <a:rPr lang="en-US" b="1" dirty="0"/>
              <a:t>Last, some believe that The Com is just an edgy online internet culture</a:t>
            </a:r>
            <a:r>
              <a:rPr lang="en-US" b="0" dirty="0"/>
              <a:t>. Com network participants use humor to hide an exploitation ecosystem dedicated to real-world harm and violence. </a:t>
            </a:r>
          </a:p>
          <a:p>
            <a:pPr marL="685800" lvl="1" indent="-228600">
              <a:buFont typeface="Arial" panose="020B0604020202020204" pitchFamily="34" charset="0"/>
              <a:buChar char="•"/>
            </a:pPr>
            <a:r>
              <a:rPr lang="en-US" b="0" dirty="0"/>
              <a:t>Jokes and memes are entry points for highly online young people who may see the shock value as alluring. Don’t let the humor obscure the culture of violence and let abuse escalate unchecked. </a:t>
            </a:r>
            <a:endParaRPr lang="en-US" b="1" dirty="0"/>
          </a:p>
        </p:txBody>
      </p:sp>
      <p:sp>
        <p:nvSpPr>
          <p:cNvPr id="4" name="Slide Number Placeholder 3"/>
          <p:cNvSpPr>
            <a:spLocks noGrp="1"/>
          </p:cNvSpPr>
          <p:nvPr>
            <p:ph type="sldNum" sz="quarter" idx="5"/>
          </p:nvPr>
        </p:nvSpPr>
        <p:spPr/>
        <p:txBody>
          <a:bodyPr/>
          <a:lstStyle/>
          <a:p>
            <a:fld id="{7F90E502-9A09-42B5-BC62-E982E86C03F4}" type="slidenum">
              <a:rPr lang="en-US" smtClean="0"/>
              <a:t>6</a:t>
            </a:fld>
            <a:endParaRPr lang="en-US"/>
          </a:p>
        </p:txBody>
      </p:sp>
    </p:spTree>
    <p:extLst>
      <p:ext uri="{BB962C8B-B14F-4D97-AF65-F5344CB8AC3E}">
        <p14:creationId xmlns:p14="http://schemas.microsoft.com/office/powerpoint/2010/main" val="3346131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Caregivers and practitioners should be aware of potential warning signs for involvement in the Com.  </a:t>
            </a:r>
          </a:p>
          <a:p>
            <a:endParaRPr lang="en-US" dirty="0"/>
          </a:p>
          <a:p>
            <a:r>
              <a:rPr lang="en-US" dirty="0"/>
              <a:t>Exhibiting one or more of these behavioral indicators is cause for concern, but </a:t>
            </a:r>
            <a:r>
              <a:rPr lang="en-US" i="0" dirty="0"/>
              <a:t>does</a:t>
            </a:r>
            <a:r>
              <a:rPr lang="en-US" dirty="0"/>
              <a:t> </a:t>
            </a:r>
            <a:r>
              <a:rPr lang="en-US" i="1" dirty="0"/>
              <a:t>not</a:t>
            </a:r>
            <a:r>
              <a:rPr lang="en-US" i="0" dirty="0"/>
              <a:t> necessarily mean that a person is involved in the </a:t>
            </a:r>
            <a:r>
              <a:rPr lang="en-US" i="0" dirty="0" err="1"/>
              <a:t>The</a:t>
            </a:r>
            <a:r>
              <a:rPr lang="en-US" i="0" dirty="0"/>
              <a:t> Com or is planning an act of violence. It </a:t>
            </a:r>
            <a:r>
              <a:rPr lang="en-US" i="1" dirty="0"/>
              <a:t>does</a:t>
            </a:r>
            <a:r>
              <a:rPr lang="en-US" i="0" dirty="0"/>
              <a:t> suggest a need for supportive intervention to address potential underlying vulnerabilities. </a:t>
            </a:r>
            <a:endParaRPr lang="en-US" dirty="0"/>
          </a:p>
        </p:txBody>
      </p:sp>
      <p:sp>
        <p:nvSpPr>
          <p:cNvPr id="4" name="Slide Number Placeholder 3"/>
          <p:cNvSpPr>
            <a:spLocks noGrp="1"/>
          </p:cNvSpPr>
          <p:nvPr>
            <p:ph type="sldNum" sz="quarter" idx="5"/>
          </p:nvPr>
        </p:nvSpPr>
        <p:spPr/>
        <p:txBody>
          <a:bodyPr/>
          <a:lstStyle/>
          <a:p>
            <a:fld id="{7F90E502-9A09-42B5-BC62-E982E86C03F4}" type="slidenum">
              <a:rPr lang="en-US" smtClean="0"/>
              <a:t>7</a:t>
            </a:fld>
            <a:endParaRPr lang="en-US"/>
          </a:p>
        </p:txBody>
      </p:sp>
    </p:spTree>
    <p:extLst>
      <p:ext uri="{BB962C8B-B14F-4D97-AF65-F5344CB8AC3E}">
        <p14:creationId xmlns:p14="http://schemas.microsoft.com/office/powerpoint/2010/main" val="9604715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093B98DA-6B5E-3D22-DDFC-ACB0F031AD5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90893" y="-337266"/>
            <a:ext cx="11640336" cy="6248413"/>
          </a:xfrm>
          <a:prstGeom prst="rect">
            <a:avLst/>
          </a:prstGeom>
        </p:spPr>
      </p:pic>
      <p:sp>
        <p:nvSpPr>
          <p:cNvPr id="2" name="Title 1">
            <a:extLst>
              <a:ext uri="{FF2B5EF4-FFF2-40B4-BE49-F238E27FC236}">
                <a16:creationId xmlns:a16="http://schemas.microsoft.com/office/drawing/2014/main" id="{53F33620-52D7-0099-E14D-D6857DC2E58E}"/>
              </a:ext>
            </a:extLst>
          </p:cNvPr>
          <p:cNvSpPr>
            <a:spLocks noGrp="1"/>
          </p:cNvSpPr>
          <p:nvPr>
            <p:ph type="ctrTitle" hasCustomPrompt="1"/>
          </p:nvPr>
        </p:nvSpPr>
        <p:spPr>
          <a:xfrm>
            <a:off x="438150" y="2121166"/>
            <a:ext cx="10229850" cy="1809750"/>
          </a:xfrm>
        </p:spPr>
        <p:txBody>
          <a:bodyPr anchor="b">
            <a:normAutofit/>
          </a:bodyPr>
          <a:lstStyle>
            <a:lvl1pPr algn="l">
              <a:defRPr sz="4800" b="1">
                <a:solidFill>
                  <a:schemeClr val="bg1"/>
                </a:solidFill>
              </a:defRPr>
            </a:lvl1pPr>
          </a:lstStyle>
          <a:p>
            <a:r>
              <a:rPr lang="en-US" dirty="0"/>
              <a:t>Click to Edit This Master Title Slide That Can Be Multiple Lines of Text</a:t>
            </a:r>
          </a:p>
        </p:txBody>
      </p:sp>
      <p:sp>
        <p:nvSpPr>
          <p:cNvPr id="3" name="Subtitle 2">
            <a:extLst>
              <a:ext uri="{FF2B5EF4-FFF2-40B4-BE49-F238E27FC236}">
                <a16:creationId xmlns:a16="http://schemas.microsoft.com/office/drawing/2014/main" id="{D0B96A6E-B837-3FF4-59FF-6EA53308F37D}"/>
              </a:ext>
            </a:extLst>
          </p:cNvPr>
          <p:cNvSpPr>
            <a:spLocks noGrp="1"/>
          </p:cNvSpPr>
          <p:nvPr>
            <p:ph type="subTitle" idx="1" hasCustomPrompt="1"/>
          </p:nvPr>
        </p:nvSpPr>
        <p:spPr>
          <a:xfrm>
            <a:off x="438150" y="4135753"/>
            <a:ext cx="7800974" cy="1335333"/>
          </a:xfrm>
        </p:spPr>
        <p:txBody>
          <a:bodyPr>
            <a:norm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Title Slide Box That Has the Subtitle That Can Be Multiple Lines of Text</a:t>
            </a:r>
          </a:p>
        </p:txBody>
      </p:sp>
      <p:sp>
        <p:nvSpPr>
          <p:cNvPr id="13" name="TextBox 6">
            <a:extLst>
              <a:ext uri="{FF2B5EF4-FFF2-40B4-BE49-F238E27FC236}">
                <a16:creationId xmlns:a16="http://schemas.microsoft.com/office/drawing/2014/main" id="{B6CF1A84-7D11-4A56-F700-C3FDDBE5C71A}"/>
              </a:ext>
            </a:extLst>
          </p:cNvPr>
          <p:cNvSpPr txBox="1"/>
          <p:nvPr/>
        </p:nvSpPr>
        <p:spPr>
          <a:xfrm>
            <a:off x="-1073150" y="5930197"/>
            <a:ext cx="1397000" cy="732590"/>
          </a:xfrm>
          <a:prstGeom prst="rect">
            <a:avLst/>
          </a:prstGeom>
        </p:spPr>
        <p:txBody>
          <a:bodyPr lIns="50800" tIns="50800" rIns="50800" bIns="50800" rtlCol="0" anchor="ctr"/>
          <a:lstStyle/>
          <a:p>
            <a:pPr algn="ctr">
              <a:lnSpc>
                <a:spcPts val="2659"/>
              </a:lnSpc>
            </a:pPr>
            <a:endParaRPr/>
          </a:p>
        </p:txBody>
      </p:sp>
      <p:sp>
        <p:nvSpPr>
          <p:cNvPr id="17" name="Rectangle 16">
            <a:extLst>
              <a:ext uri="{FF2B5EF4-FFF2-40B4-BE49-F238E27FC236}">
                <a16:creationId xmlns:a16="http://schemas.microsoft.com/office/drawing/2014/main" id="{2AAA39D5-7857-74EB-25AC-4C01536BBF08}"/>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CA43AD3-9C8D-E433-9F76-73413E2E980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0" y="5924693"/>
            <a:ext cx="5204447" cy="805802"/>
          </a:xfrm>
          <a:prstGeom prst="rect">
            <a:avLst/>
          </a:prstGeom>
        </p:spPr>
      </p:pic>
    </p:spTree>
    <p:extLst>
      <p:ext uri="{BB962C8B-B14F-4D97-AF65-F5344CB8AC3E}">
        <p14:creationId xmlns:p14="http://schemas.microsoft.com/office/powerpoint/2010/main" val="177819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8734425"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ackground pattern&#10;&#10;AI-generated content may be incorrect.">
            <a:extLst>
              <a:ext uri="{FF2B5EF4-FFF2-40B4-BE49-F238E27FC236}">
                <a16:creationId xmlns:a16="http://schemas.microsoft.com/office/drawing/2014/main" id="{1A717364-E063-8AFE-F92D-DA3EA55055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9260634" y="0"/>
            <a:ext cx="2931365" cy="2009775"/>
          </a:xfrm>
          <a:prstGeom prst="rect">
            <a:avLst/>
          </a:prstGeom>
        </p:spPr>
      </p:pic>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38515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8734425"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Background pattern&#10;&#10;AI-generated content may be incorrect.">
            <a:extLst>
              <a:ext uri="{FF2B5EF4-FFF2-40B4-BE49-F238E27FC236}">
                <a16:creationId xmlns:a16="http://schemas.microsoft.com/office/drawing/2014/main" id="{1A717364-E063-8AFE-F92D-DA3EA55055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9260634" y="0"/>
            <a:ext cx="2931365" cy="2009775"/>
          </a:xfrm>
          <a:prstGeom prst="rect">
            <a:avLst/>
          </a:prstGeom>
        </p:spPr>
      </p:pic>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7884919" y="6143671"/>
            <a:ext cx="4307081" cy="467937"/>
          </a:xfrm>
          <a:prstGeom prst="rect">
            <a:avLst/>
          </a:prstGeom>
        </p:spPr>
      </p:pic>
    </p:spTree>
    <p:extLst>
      <p:ext uri="{BB962C8B-B14F-4D97-AF65-F5344CB8AC3E}">
        <p14:creationId xmlns:p14="http://schemas.microsoft.com/office/powerpoint/2010/main" val="3044060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2">
            <a:extLst>
              <a:ext uri="{28A0092B-C50C-407E-A947-70E740481C1C}">
                <a14:useLocalDpi xmlns:a14="http://schemas.microsoft.com/office/drawing/2010/main" val="0"/>
              </a:ext>
            </a:extLst>
          </a:blip>
          <a:srcRect t="10710" b="19119"/>
          <a:stretch/>
        </p:blipFill>
        <p:spPr>
          <a:xfrm>
            <a:off x="7884919" y="6143671"/>
            <a:ext cx="4307081" cy="467937"/>
          </a:xfrm>
          <a:prstGeom prst="rect">
            <a:avLst/>
          </a:prstGeom>
        </p:spPr>
      </p:pic>
    </p:spTree>
    <p:extLst>
      <p:ext uri="{BB962C8B-B14F-4D97-AF65-F5344CB8AC3E}">
        <p14:creationId xmlns:p14="http://schemas.microsoft.com/office/powerpoint/2010/main" val="180455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2082B3-E63D-13BE-E102-9A024C4F65ED}"/>
              </a:ext>
            </a:extLst>
          </p:cNvPr>
          <p:cNvPicPr>
            <a:picLocks noChangeAspect="1"/>
          </p:cNvPicPr>
          <p:nvPr userDrawn="1"/>
        </p:nvPicPr>
        <p:blipFill>
          <a:blip r:embed="rId2">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624628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53800"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0" y="2009775"/>
            <a:ext cx="11353800" cy="40150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D0209B06-59EE-4CFB-8275-626BF52C8B80}"/>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5736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Slide with graph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ECED1-77F1-3E21-5B48-10A252731D88}"/>
              </a:ext>
            </a:extLst>
          </p:cNvPr>
          <p:cNvSpPr>
            <a:spLocks noGrp="1"/>
          </p:cNvSpPr>
          <p:nvPr>
            <p:ph type="title" hasCustomPrompt="1"/>
          </p:nvPr>
        </p:nvSpPr>
        <p:spPr>
          <a:xfrm>
            <a:off x="361949" y="365125"/>
            <a:ext cx="11311606" cy="1325563"/>
          </a:xfrm>
        </p:spPr>
        <p:txBody>
          <a:bodyPr/>
          <a:lstStyle>
            <a:lvl1pPr>
              <a:defRPr b="1">
                <a:solidFill>
                  <a:schemeClr val="accent1"/>
                </a:solidFill>
              </a:defRPr>
            </a:lvl1pPr>
          </a:lstStyle>
          <a:p>
            <a:r>
              <a:rPr lang="en-US" dirty="0"/>
              <a:t>Click to edit Master title style Can Be Multiple Lines of Text</a:t>
            </a:r>
          </a:p>
        </p:txBody>
      </p:sp>
      <p:sp>
        <p:nvSpPr>
          <p:cNvPr id="3" name="Content Placeholder 2">
            <a:extLst>
              <a:ext uri="{FF2B5EF4-FFF2-40B4-BE49-F238E27FC236}">
                <a16:creationId xmlns:a16="http://schemas.microsoft.com/office/drawing/2014/main" id="{3BDC32F9-8BAF-386C-6A43-055966000BF2}"/>
              </a:ext>
            </a:extLst>
          </p:cNvPr>
          <p:cNvSpPr>
            <a:spLocks noGrp="1"/>
          </p:cNvSpPr>
          <p:nvPr>
            <p:ph idx="1"/>
          </p:nvPr>
        </p:nvSpPr>
        <p:spPr>
          <a:xfrm>
            <a:off x="361951" y="2009774"/>
            <a:ext cx="6372136" cy="406628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Background pattern&#10;&#10;AI-generated content may be incorrect.">
            <a:extLst>
              <a:ext uri="{FF2B5EF4-FFF2-40B4-BE49-F238E27FC236}">
                <a16:creationId xmlns:a16="http://schemas.microsoft.com/office/drawing/2014/main" id="{30546110-0BDE-9B12-17A5-73D39356DD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38625" y="1967797"/>
            <a:ext cx="5144052" cy="4173866"/>
          </a:xfrm>
          <a:prstGeom prst="rect">
            <a:avLst/>
          </a:prstGeom>
        </p:spPr>
      </p:pic>
      <p:sp>
        <p:nvSpPr>
          <p:cNvPr id="6" name="Rectangle 5">
            <a:extLst>
              <a:ext uri="{FF2B5EF4-FFF2-40B4-BE49-F238E27FC236}">
                <a16:creationId xmlns:a16="http://schemas.microsoft.com/office/drawing/2014/main" id="{528225FF-6A0F-A51B-602E-87548EA87369}"/>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49DA82C-E9CF-D0E3-23ED-97B533E974C7}"/>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1730940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2F1F5-B521-FFDD-9F31-BF3F9DACDFF7}"/>
              </a:ext>
            </a:extLst>
          </p:cNvPr>
          <p:cNvSpPr>
            <a:spLocks noGrp="1"/>
          </p:cNvSpPr>
          <p:nvPr>
            <p:ph type="title" hasCustomPrompt="1"/>
          </p:nvPr>
        </p:nvSpPr>
        <p:spPr>
          <a:xfrm>
            <a:off x="374650" y="1257849"/>
            <a:ext cx="7521575" cy="2302059"/>
          </a:xfrm>
        </p:spPr>
        <p:txBody>
          <a:bodyPr anchor="b">
            <a:normAutofit/>
          </a:bodyPr>
          <a:lstStyle>
            <a:lvl1pPr>
              <a:defRPr sz="4800" b="1">
                <a:solidFill>
                  <a:schemeClr val="accent1"/>
                </a:solidFill>
              </a:defRPr>
            </a:lvl1pPr>
          </a:lstStyle>
          <a:p>
            <a:r>
              <a:rPr lang="en-US" dirty="0"/>
              <a:t>Click to edit Master Section Title</a:t>
            </a:r>
          </a:p>
        </p:txBody>
      </p:sp>
      <p:sp>
        <p:nvSpPr>
          <p:cNvPr id="3" name="Text Placeholder 2">
            <a:extLst>
              <a:ext uri="{FF2B5EF4-FFF2-40B4-BE49-F238E27FC236}">
                <a16:creationId xmlns:a16="http://schemas.microsoft.com/office/drawing/2014/main" id="{3378A7DB-B4D8-B09B-CE09-E52776CBC0EC}"/>
              </a:ext>
            </a:extLst>
          </p:cNvPr>
          <p:cNvSpPr>
            <a:spLocks noGrp="1"/>
          </p:cNvSpPr>
          <p:nvPr>
            <p:ph type="body" idx="1"/>
          </p:nvPr>
        </p:nvSpPr>
        <p:spPr>
          <a:xfrm>
            <a:off x="374650" y="3989237"/>
            <a:ext cx="7521575" cy="1381125"/>
          </a:xfrm>
        </p:spPr>
        <p:txBody>
          <a:bodyPr>
            <a:normAutofit/>
          </a:bodyPr>
          <a:lstStyle>
            <a:lvl1pPr marL="0" indent="0">
              <a:buNone/>
              <a:defRPr sz="28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pic>
        <p:nvPicPr>
          <p:cNvPr id="7" name="Picture 6" descr="Background pattern&#10;&#10;AI-generated content may be incorrect.">
            <a:extLst>
              <a:ext uri="{FF2B5EF4-FFF2-40B4-BE49-F238E27FC236}">
                <a16:creationId xmlns:a16="http://schemas.microsoft.com/office/drawing/2014/main" id="{D5D62453-B2EA-C59B-3211-78AE8D164C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V="1">
            <a:off x="7200900" y="-1"/>
            <a:ext cx="4991099" cy="3421951"/>
          </a:xfrm>
          <a:prstGeom prst="rect">
            <a:avLst/>
          </a:prstGeom>
        </p:spPr>
      </p:pic>
      <p:sp>
        <p:nvSpPr>
          <p:cNvPr id="10" name="Rectangle 9">
            <a:extLst>
              <a:ext uri="{FF2B5EF4-FFF2-40B4-BE49-F238E27FC236}">
                <a16:creationId xmlns:a16="http://schemas.microsoft.com/office/drawing/2014/main" id="{D6436612-809B-AA0D-01C9-C50994D17DB7}"/>
              </a:ext>
            </a:extLst>
          </p:cNvPr>
          <p:cNvSpPr/>
          <p:nvPr userDrawn="1"/>
        </p:nvSpPr>
        <p:spPr>
          <a:xfrm>
            <a:off x="0" y="6730495"/>
            <a:ext cx="12192000" cy="1275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028720A-55F6-8047-4A2B-E5D9C238DE76}"/>
              </a:ext>
            </a:extLst>
          </p:cNvPr>
          <p:cNvSpPr/>
          <p:nvPr userDrawn="1"/>
        </p:nvSpPr>
        <p:spPr>
          <a:xfrm>
            <a:off x="-1" y="3751713"/>
            <a:ext cx="7991476" cy="45719"/>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FBBE3DD-733F-48E3-C4A6-A753ADF28A27}"/>
              </a:ext>
            </a:extLst>
          </p:cNvPr>
          <p:cNvPicPr>
            <a:picLocks noChangeAspect="1"/>
          </p:cNvPicPr>
          <p:nvPr userDrawn="1"/>
        </p:nvPicPr>
        <p:blipFill>
          <a:blip r:embed="rId3">
            <a:extLst>
              <a:ext uri="{28A0092B-C50C-407E-A947-70E740481C1C}">
                <a14:useLocalDpi xmlns:a14="http://schemas.microsoft.com/office/drawing/2010/main" val="0"/>
              </a:ext>
            </a:extLst>
          </a:blip>
          <a:srcRect t="10710" b="19119"/>
          <a:stretch/>
        </p:blipFill>
        <p:spPr>
          <a:xfrm>
            <a:off x="179461" y="6135053"/>
            <a:ext cx="4307081" cy="467937"/>
          </a:xfrm>
          <a:prstGeom prst="rect">
            <a:avLst/>
          </a:prstGeom>
        </p:spPr>
      </p:pic>
    </p:spTree>
    <p:extLst>
      <p:ext uri="{BB962C8B-B14F-4D97-AF65-F5344CB8AC3E}">
        <p14:creationId xmlns:p14="http://schemas.microsoft.com/office/powerpoint/2010/main" val="2464324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356CEC-6F46-D07A-95E3-3248A4A4AE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A399631-0B71-9757-CAB8-E10937412E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75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3" r:id="rId5"/>
    <p:sldLayoutId id="2147483656" r:id="rId6"/>
    <p:sldLayoutId id="2147483652" r:id="rId7"/>
    <p:sldLayoutId id="2147483651"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dvert@cna.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svg"/><Relationship Id="rId18" Type="http://schemas.openxmlformats.org/officeDocument/2006/relationships/image" Target="../media/image23.svg"/><Relationship Id="rId26" Type="http://schemas.openxmlformats.org/officeDocument/2006/relationships/image" Target="../media/image31.svg"/><Relationship Id="rId3" Type="http://schemas.openxmlformats.org/officeDocument/2006/relationships/image" Target="../media/image8.png"/><Relationship Id="rId21" Type="http://schemas.openxmlformats.org/officeDocument/2006/relationships/image" Target="../media/image26.png"/><Relationship Id="rId7" Type="http://schemas.openxmlformats.org/officeDocument/2006/relationships/image" Target="../media/image12.svg"/><Relationship Id="rId12" Type="http://schemas.openxmlformats.org/officeDocument/2006/relationships/image" Target="../media/image17.png"/><Relationship Id="rId17" Type="http://schemas.openxmlformats.org/officeDocument/2006/relationships/image" Target="../media/image22.png"/><Relationship Id="rId25" Type="http://schemas.openxmlformats.org/officeDocument/2006/relationships/image" Target="../media/image30.png"/><Relationship Id="rId2" Type="http://schemas.openxmlformats.org/officeDocument/2006/relationships/notesSlide" Target="../notesSlides/notesSlide4.xml"/><Relationship Id="rId16" Type="http://schemas.openxmlformats.org/officeDocument/2006/relationships/image" Target="../media/image21.png"/><Relationship Id="rId20" Type="http://schemas.openxmlformats.org/officeDocument/2006/relationships/image" Target="../media/image25.svg"/><Relationship Id="rId1" Type="http://schemas.openxmlformats.org/officeDocument/2006/relationships/slideLayout" Target="../slideLayouts/slideLayout6.xml"/><Relationship Id="rId6" Type="http://schemas.openxmlformats.org/officeDocument/2006/relationships/image" Target="../media/image11.png"/><Relationship Id="rId11" Type="http://schemas.openxmlformats.org/officeDocument/2006/relationships/image" Target="../media/image16.svg"/><Relationship Id="rId24" Type="http://schemas.openxmlformats.org/officeDocument/2006/relationships/image" Target="../media/image29.svg"/><Relationship Id="rId5" Type="http://schemas.openxmlformats.org/officeDocument/2006/relationships/image" Target="../media/image10.svg"/><Relationship Id="rId15" Type="http://schemas.openxmlformats.org/officeDocument/2006/relationships/image" Target="../media/image20.svg"/><Relationship Id="rId23" Type="http://schemas.openxmlformats.org/officeDocument/2006/relationships/image" Target="../media/image28.png"/><Relationship Id="rId10" Type="http://schemas.openxmlformats.org/officeDocument/2006/relationships/image" Target="../media/image15.png"/><Relationship Id="rId19"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4.svg"/><Relationship Id="rId14" Type="http://schemas.openxmlformats.org/officeDocument/2006/relationships/image" Target="../media/image19.png"/><Relationship Id="rId22" Type="http://schemas.openxmlformats.org/officeDocument/2006/relationships/image" Target="../media/image27.pn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3.sv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0F651-5A1A-1F75-3B11-9F00540A18B2}"/>
              </a:ext>
            </a:extLst>
          </p:cNvPr>
          <p:cNvSpPr>
            <a:spLocks noGrp="1"/>
          </p:cNvSpPr>
          <p:nvPr>
            <p:ph type="ctrTitle"/>
          </p:nvPr>
        </p:nvSpPr>
        <p:spPr/>
        <p:txBody>
          <a:bodyPr>
            <a:normAutofit/>
          </a:bodyPr>
          <a:lstStyle/>
          <a:p>
            <a:r>
              <a:rPr lang="en-US" dirty="0"/>
              <a:t>Training Snapshot: 764 and The Com</a:t>
            </a:r>
          </a:p>
        </p:txBody>
      </p:sp>
    </p:spTree>
    <p:extLst>
      <p:ext uri="{BB962C8B-B14F-4D97-AF65-F5344CB8AC3E}">
        <p14:creationId xmlns:p14="http://schemas.microsoft.com/office/powerpoint/2010/main" val="3537451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2956E-61B2-D0B9-63B2-63F0B6EC7EAC}"/>
              </a:ext>
            </a:extLst>
          </p:cNvPr>
          <p:cNvSpPr>
            <a:spLocks noGrp="1"/>
          </p:cNvSpPr>
          <p:nvPr>
            <p:ph type="title"/>
          </p:nvPr>
        </p:nvSpPr>
        <p:spPr/>
        <p:txBody>
          <a:bodyPr/>
          <a:lstStyle/>
          <a:p>
            <a:r>
              <a:rPr lang="en-US" dirty="0"/>
              <a:t>How to use these slides</a:t>
            </a:r>
          </a:p>
        </p:txBody>
      </p:sp>
      <p:sp>
        <p:nvSpPr>
          <p:cNvPr id="3" name="Content Placeholder 2">
            <a:extLst>
              <a:ext uri="{FF2B5EF4-FFF2-40B4-BE49-F238E27FC236}">
                <a16:creationId xmlns:a16="http://schemas.microsoft.com/office/drawing/2014/main" id="{7C3AC776-6AFA-B391-742C-68B41D210EAD}"/>
              </a:ext>
            </a:extLst>
          </p:cNvPr>
          <p:cNvSpPr>
            <a:spLocks noGrp="1"/>
          </p:cNvSpPr>
          <p:nvPr>
            <p:ph idx="1"/>
          </p:nvPr>
        </p:nvSpPr>
        <p:spPr/>
        <p:txBody>
          <a:bodyPr>
            <a:normAutofit/>
          </a:bodyPr>
          <a:lstStyle/>
          <a:p>
            <a:pPr>
              <a:lnSpc>
                <a:spcPct val="120000"/>
              </a:lnSpc>
            </a:pPr>
            <a:r>
              <a:rPr lang="en-US" sz="1800" dirty="0"/>
              <a:t>The following slides are a product of the DVERT Center, a national center of excellence that translates cutting edge research into actionable guidance for those at the front lines of preventing targeted violence and violent extremism. </a:t>
            </a:r>
          </a:p>
          <a:p>
            <a:pPr>
              <a:lnSpc>
                <a:spcPct val="120000"/>
              </a:lnSpc>
            </a:pPr>
            <a:r>
              <a:rPr lang="en-US" sz="1800" dirty="0"/>
              <a:t>The slides contain both </a:t>
            </a:r>
            <a:r>
              <a:rPr lang="en-US" sz="1800" b="1" dirty="0"/>
              <a:t>presentation materials</a:t>
            </a:r>
            <a:r>
              <a:rPr lang="en-US" sz="1800" dirty="0"/>
              <a:t> (the slides themselves) and</a:t>
            </a:r>
            <a:r>
              <a:rPr lang="en-US" sz="1800" b="1" dirty="0"/>
              <a:t> information for the speaker </a:t>
            </a:r>
            <a:r>
              <a:rPr lang="en-US" sz="1800" dirty="0"/>
              <a:t>(in the notes). </a:t>
            </a:r>
          </a:p>
          <a:p>
            <a:pPr>
              <a:lnSpc>
                <a:spcPct val="120000"/>
              </a:lnSpc>
            </a:pPr>
            <a:r>
              <a:rPr lang="en-US" sz="1800" dirty="0"/>
              <a:t>Anyone may use these slides for training or educational purposes. </a:t>
            </a:r>
          </a:p>
          <a:p>
            <a:pPr>
              <a:lnSpc>
                <a:spcPct val="120000"/>
              </a:lnSpc>
            </a:pPr>
            <a:r>
              <a:rPr lang="en-US" sz="1800"/>
              <a:t>Please do not modify, edit, adapt, or otherwise change the content of these slides.</a:t>
            </a:r>
            <a:endParaRPr lang="en-US" sz="1800" dirty="0"/>
          </a:p>
          <a:p>
            <a:pPr>
              <a:lnSpc>
                <a:spcPct val="120000"/>
              </a:lnSpc>
            </a:pPr>
            <a:r>
              <a:rPr lang="en-US" sz="1800" dirty="0"/>
              <a:t>If you have questions, notice an error, or have feedback, please contact us at </a:t>
            </a:r>
            <a:r>
              <a:rPr lang="en-US" sz="1800" dirty="0">
                <a:hlinkClick r:id="rId2"/>
              </a:rPr>
              <a:t>dvert@cna.org</a:t>
            </a:r>
            <a:r>
              <a:rPr lang="en-US" sz="1800" dirty="0"/>
              <a:t>. </a:t>
            </a:r>
            <a:endParaRPr lang="en-US" sz="1800" b="1" dirty="0"/>
          </a:p>
        </p:txBody>
      </p:sp>
      <p:sp>
        <p:nvSpPr>
          <p:cNvPr id="4" name="TextBox 3">
            <a:extLst>
              <a:ext uri="{FF2B5EF4-FFF2-40B4-BE49-F238E27FC236}">
                <a16:creationId xmlns:a16="http://schemas.microsoft.com/office/drawing/2014/main" id="{EFE98138-EC03-E8DC-2C88-E930B1FA5275}"/>
              </a:ext>
            </a:extLst>
          </p:cNvPr>
          <p:cNvSpPr txBox="1"/>
          <p:nvPr/>
        </p:nvSpPr>
        <p:spPr>
          <a:xfrm>
            <a:off x="4607170" y="6011313"/>
            <a:ext cx="7504317" cy="665118"/>
          </a:xfrm>
          <a:prstGeom prst="rect">
            <a:avLst/>
          </a:prstGeom>
          <a:noFill/>
        </p:spPr>
        <p:txBody>
          <a:bodyPr wrap="square" rtlCol="0">
            <a:spAutoFit/>
          </a:bodyPr>
          <a:lstStyle/>
          <a:p>
            <a:pPr marL="0" marR="0" algn="just">
              <a:lnSpc>
                <a:spcPct val="115000"/>
              </a:lnSpc>
              <a:spcBef>
                <a:spcPts val="0"/>
              </a:spcBef>
              <a:spcAft>
                <a:spcPts val="800"/>
              </a:spcAft>
            </a:pPr>
            <a:r>
              <a:rPr lang="en-US" sz="1100" kern="100" dirty="0">
                <a:effectLst/>
                <a:ea typeface="Aptos" panose="020B0004020202020204" pitchFamily="34" charset="0"/>
                <a:cs typeface="Times New Roman" panose="02020603050405020304" pitchFamily="18" charset="0"/>
              </a:rPr>
              <a:t>The DVERT Center is supported by the National Institute of Justice, Office of Justice Programs, US Department of Justice under Award No. 15PNIJ-24-GK-00750-DOMR. The opinions, findings, and conclusions or recommendations expressed in this document are those of the authors, and do not necessarily reflect those of the Department of Justice. </a:t>
            </a:r>
            <a:endParaRPr lang="en-US" dirty="0"/>
          </a:p>
        </p:txBody>
      </p:sp>
    </p:spTree>
    <p:extLst>
      <p:ext uri="{BB962C8B-B14F-4D97-AF65-F5344CB8AC3E}">
        <p14:creationId xmlns:p14="http://schemas.microsoft.com/office/powerpoint/2010/main" val="2186619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1F0A8-0393-79F3-752D-59715E3DE8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DBDA40-D038-5FE3-C89E-0833BDE1C971}"/>
              </a:ext>
            </a:extLst>
          </p:cNvPr>
          <p:cNvSpPr>
            <a:spLocks noGrp="1"/>
          </p:cNvSpPr>
          <p:nvPr>
            <p:ph type="title"/>
          </p:nvPr>
        </p:nvSpPr>
        <p:spPr/>
        <p:txBody>
          <a:bodyPr/>
          <a:lstStyle/>
          <a:p>
            <a:r>
              <a:rPr lang="en-US" dirty="0"/>
              <a:t>The Com</a:t>
            </a:r>
          </a:p>
        </p:txBody>
      </p:sp>
      <p:sp>
        <p:nvSpPr>
          <p:cNvPr id="3" name="Content Placeholder 2">
            <a:extLst>
              <a:ext uri="{FF2B5EF4-FFF2-40B4-BE49-F238E27FC236}">
                <a16:creationId xmlns:a16="http://schemas.microsoft.com/office/drawing/2014/main" id="{39C0119D-7E3F-45FF-5322-5A03E4175E54}"/>
              </a:ext>
            </a:extLst>
          </p:cNvPr>
          <p:cNvSpPr>
            <a:spLocks noGrp="1"/>
          </p:cNvSpPr>
          <p:nvPr>
            <p:ph idx="1"/>
          </p:nvPr>
        </p:nvSpPr>
        <p:spPr/>
        <p:txBody>
          <a:bodyPr/>
          <a:lstStyle/>
          <a:p>
            <a:r>
              <a:rPr lang="en-US" dirty="0"/>
              <a:t>Constellation of networks and cells that engage in a variety of online and offline violent and nonviolent crimes</a:t>
            </a:r>
          </a:p>
        </p:txBody>
      </p:sp>
      <p:pic>
        <p:nvPicPr>
          <p:cNvPr id="5" name="Graphic 4">
            <a:extLst>
              <a:ext uri="{FF2B5EF4-FFF2-40B4-BE49-F238E27FC236}">
                <a16:creationId xmlns:a16="http://schemas.microsoft.com/office/drawing/2014/main" id="{3C089820-6AF0-4C43-49A4-C5BFFC7F66F7}"/>
              </a:ext>
            </a:extLst>
          </p:cNvPr>
          <p:cNvPicPr>
            <a:picLocks noChangeAspect="1"/>
          </p:cNvPicPr>
          <p:nvPr/>
        </p:nvPicPr>
        <p:blipFill>
          <a:blip r:embed="rId3">
            <a:extLst>
              <a:ext uri="{96DAC541-7B7A-43D3-8B79-37D633B846F1}">
                <asvg:svgBlip xmlns:asvg="http://schemas.microsoft.com/office/drawing/2016/SVG/main" r:embed="rId4"/>
              </a:ext>
            </a:extLst>
          </a:blip>
          <a:srcRect l="13906" t="23056" r="13672" b="23473"/>
          <a:stretch>
            <a:fillRect/>
          </a:stretch>
        </p:blipFill>
        <p:spPr>
          <a:xfrm>
            <a:off x="2778918" y="2916305"/>
            <a:ext cx="7243763" cy="3008467"/>
          </a:xfrm>
          <a:prstGeom prst="rect">
            <a:avLst/>
          </a:prstGeom>
        </p:spPr>
      </p:pic>
      <p:sp>
        <p:nvSpPr>
          <p:cNvPr id="6" name="TextBox 5">
            <a:extLst>
              <a:ext uri="{FF2B5EF4-FFF2-40B4-BE49-F238E27FC236}">
                <a16:creationId xmlns:a16="http://schemas.microsoft.com/office/drawing/2014/main" id="{71AB8165-CB5A-FD51-1B1D-2DDAE991451C}"/>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886859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AB2CA-3B84-82E5-37C2-12472731FC34}"/>
              </a:ext>
            </a:extLst>
          </p:cNvPr>
          <p:cNvSpPr>
            <a:spLocks noGrp="1"/>
          </p:cNvSpPr>
          <p:nvPr>
            <p:ph type="title"/>
          </p:nvPr>
        </p:nvSpPr>
        <p:spPr/>
        <p:txBody>
          <a:bodyPr/>
          <a:lstStyle/>
          <a:p>
            <a:r>
              <a:rPr lang="en-US" dirty="0"/>
              <a:t>The Com</a:t>
            </a:r>
          </a:p>
        </p:txBody>
      </p:sp>
      <p:sp>
        <p:nvSpPr>
          <p:cNvPr id="3" name="Content Placeholder 2">
            <a:extLst>
              <a:ext uri="{FF2B5EF4-FFF2-40B4-BE49-F238E27FC236}">
                <a16:creationId xmlns:a16="http://schemas.microsoft.com/office/drawing/2014/main" id="{40400884-6D0F-DE46-092C-24CDF1552BF5}"/>
              </a:ext>
            </a:extLst>
          </p:cNvPr>
          <p:cNvSpPr txBox="1">
            <a:spLocks/>
          </p:cNvSpPr>
          <p:nvPr/>
        </p:nvSpPr>
        <p:spPr>
          <a:xfrm>
            <a:off x="361949" y="1690688"/>
            <a:ext cx="11353800" cy="40150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Com is composed of many networks, including:</a:t>
            </a:r>
          </a:p>
        </p:txBody>
      </p:sp>
      <p:pic>
        <p:nvPicPr>
          <p:cNvPr id="506" name="Picture 505">
            <a:extLst>
              <a:ext uri="{FF2B5EF4-FFF2-40B4-BE49-F238E27FC236}">
                <a16:creationId xmlns:a16="http://schemas.microsoft.com/office/drawing/2014/main" id="{39770D3D-D533-ABC4-F398-D36E0C99D6AF}"/>
              </a:ext>
            </a:extLst>
          </p:cNvPr>
          <p:cNvPicPr>
            <a:picLocks noChangeAspect="1"/>
          </p:cNvPicPr>
          <p:nvPr/>
        </p:nvPicPr>
        <p:blipFill>
          <a:blip r:embed="rId3"/>
          <a:stretch>
            <a:fillRect/>
          </a:stretch>
        </p:blipFill>
        <p:spPr>
          <a:xfrm>
            <a:off x="380209" y="2203181"/>
            <a:ext cx="11317279" cy="3848637"/>
          </a:xfrm>
          <a:prstGeom prst="rect">
            <a:avLst/>
          </a:prstGeom>
        </p:spPr>
      </p:pic>
      <p:sp>
        <p:nvSpPr>
          <p:cNvPr id="5" name="TextBox 4">
            <a:extLst>
              <a:ext uri="{FF2B5EF4-FFF2-40B4-BE49-F238E27FC236}">
                <a16:creationId xmlns:a16="http://schemas.microsoft.com/office/drawing/2014/main" id="{1CF12568-2BC9-A7CB-2101-8C5D82098832}"/>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246956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082EC-5865-FF21-F25A-A78F89C0F727}"/>
            </a:ext>
          </a:extLst>
        </p:cNvPr>
        <p:cNvGrpSpPr/>
        <p:nvPr/>
      </p:nvGrpSpPr>
      <p:grpSpPr>
        <a:xfrm>
          <a:off x="0" y="0"/>
          <a:ext cx="0" cy="0"/>
          <a:chOff x="0" y="0"/>
          <a:chExt cx="0" cy="0"/>
        </a:xfrm>
      </p:grpSpPr>
      <p:pic>
        <p:nvPicPr>
          <p:cNvPr id="38" name="Picture 37">
            <a:extLst>
              <a:ext uri="{FF2B5EF4-FFF2-40B4-BE49-F238E27FC236}">
                <a16:creationId xmlns:a16="http://schemas.microsoft.com/office/drawing/2014/main" id="{F2ABD212-536A-EF11-56CF-4A36B2F0E700}"/>
              </a:ext>
            </a:extLst>
          </p:cNvPr>
          <p:cNvPicPr>
            <a:picLocks noChangeAspect="1"/>
          </p:cNvPicPr>
          <p:nvPr/>
        </p:nvPicPr>
        <p:blipFill>
          <a:blip r:embed="rId3"/>
          <a:stretch>
            <a:fillRect/>
          </a:stretch>
        </p:blipFill>
        <p:spPr>
          <a:xfrm>
            <a:off x="7547086" y="2161708"/>
            <a:ext cx="4315427" cy="4563112"/>
          </a:xfrm>
          <a:prstGeom prst="rect">
            <a:avLst/>
          </a:prstGeom>
        </p:spPr>
      </p:pic>
      <p:sp>
        <p:nvSpPr>
          <p:cNvPr id="2" name="Title 1">
            <a:extLst>
              <a:ext uri="{FF2B5EF4-FFF2-40B4-BE49-F238E27FC236}">
                <a16:creationId xmlns:a16="http://schemas.microsoft.com/office/drawing/2014/main" id="{5E140617-8FD4-0417-405C-53CDF9EFA4F2}"/>
              </a:ext>
            </a:extLst>
          </p:cNvPr>
          <p:cNvSpPr>
            <a:spLocks noGrp="1"/>
          </p:cNvSpPr>
          <p:nvPr>
            <p:ph type="title"/>
          </p:nvPr>
        </p:nvSpPr>
        <p:spPr/>
        <p:txBody>
          <a:bodyPr/>
          <a:lstStyle/>
          <a:p>
            <a:r>
              <a:rPr lang="en-US" dirty="0"/>
              <a:t>Where do people encounter The Com?</a:t>
            </a:r>
          </a:p>
        </p:txBody>
      </p:sp>
      <p:grpSp>
        <p:nvGrpSpPr>
          <p:cNvPr id="3" name="Group 2">
            <a:extLst>
              <a:ext uri="{FF2B5EF4-FFF2-40B4-BE49-F238E27FC236}">
                <a16:creationId xmlns:a16="http://schemas.microsoft.com/office/drawing/2014/main" id="{27F58CE2-2127-F650-31C0-2201DC3441D1}"/>
              </a:ext>
            </a:extLst>
          </p:cNvPr>
          <p:cNvGrpSpPr/>
          <p:nvPr/>
        </p:nvGrpSpPr>
        <p:grpSpPr>
          <a:xfrm>
            <a:off x="1236802" y="1522223"/>
            <a:ext cx="9794185" cy="4660525"/>
            <a:chOff x="1188034" y="717551"/>
            <a:chExt cx="9794185" cy="4660525"/>
          </a:xfrm>
        </p:grpSpPr>
        <p:sp>
          <p:nvSpPr>
            <p:cNvPr id="4" name="Freeform 2">
              <a:extLst>
                <a:ext uri="{FF2B5EF4-FFF2-40B4-BE49-F238E27FC236}">
                  <a16:creationId xmlns:a16="http://schemas.microsoft.com/office/drawing/2014/main" id="{B1B2F2C8-008B-8A07-2A10-0D41AFD6F7C7}"/>
                </a:ext>
              </a:extLst>
            </p:cNvPr>
            <p:cNvSpPr/>
            <p:nvPr/>
          </p:nvSpPr>
          <p:spPr>
            <a:xfrm>
              <a:off x="1188034" y="1781518"/>
              <a:ext cx="4568376" cy="3596558"/>
            </a:xfrm>
            <a:custGeom>
              <a:avLst/>
              <a:gdLst/>
              <a:ahLst/>
              <a:cxnLst/>
              <a:rect l="l" t="t" r="r" b="b"/>
              <a:pathLst>
                <a:path w="6852564" h="5394837">
                  <a:moveTo>
                    <a:pt x="0" y="0"/>
                  </a:moveTo>
                  <a:lnTo>
                    <a:pt x="6852564" y="0"/>
                  </a:lnTo>
                  <a:lnTo>
                    <a:pt x="6852564" y="5394837"/>
                  </a:lnTo>
                  <a:lnTo>
                    <a:pt x="0" y="539483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1200"/>
            </a:p>
          </p:txBody>
        </p:sp>
        <p:sp>
          <p:nvSpPr>
            <p:cNvPr id="5" name="Freeform 3">
              <a:extLst>
                <a:ext uri="{FF2B5EF4-FFF2-40B4-BE49-F238E27FC236}">
                  <a16:creationId xmlns:a16="http://schemas.microsoft.com/office/drawing/2014/main" id="{304D2182-9A29-7421-C576-D2AFFF2FE056}"/>
                </a:ext>
              </a:extLst>
            </p:cNvPr>
            <p:cNvSpPr/>
            <p:nvPr/>
          </p:nvSpPr>
          <p:spPr>
            <a:xfrm>
              <a:off x="6000345" y="2750261"/>
              <a:ext cx="829536" cy="829536"/>
            </a:xfrm>
            <a:custGeom>
              <a:avLst/>
              <a:gdLst/>
              <a:ahLst/>
              <a:cxnLst/>
              <a:rect l="l" t="t" r="r" b="b"/>
              <a:pathLst>
                <a:path w="1244304" h="1244304">
                  <a:moveTo>
                    <a:pt x="0" y="0"/>
                  </a:moveTo>
                  <a:lnTo>
                    <a:pt x="1244304" y="0"/>
                  </a:lnTo>
                  <a:lnTo>
                    <a:pt x="1244304" y="1244304"/>
                  </a:lnTo>
                  <a:lnTo>
                    <a:pt x="0" y="124430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sz="1200"/>
            </a:p>
          </p:txBody>
        </p:sp>
        <p:sp>
          <p:nvSpPr>
            <p:cNvPr id="6" name="Freeform 4">
              <a:extLst>
                <a:ext uri="{FF2B5EF4-FFF2-40B4-BE49-F238E27FC236}">
                  <a16:creationId xmlns:a16="http://schemas.microsoft.com/office/drawing/2014/main" id="{AC59C425-379B-AAB2-8B4B-AF9C46A7912C}"/>
                </a:ext>
              </a:extLst>
            </p:cNvPr>
            <p:cNvSpPr/>
            <p:nvPr/>
          </p:nvSpPr>
          <p:spPr>
            <a:xfrm>
              <a:off x="5849441" y="3500366"/>
              <a:ext cx="1648877" cy="467681"/>
            </a:xfrm>
            <a:custGeom>
              <a:avLst/>
              <a:gdLst/>
              <a:ahLst/>
              <a:cxnLst/>
              <a:rect l="l" t="t" r="r" b="b"/>
              <a:pathLst>
                <a:path w="2473316" h="701522">
                  <a:moveTo>
                    <a:pt x="0" y="0"/>
                  </a:moveTo>
                  <a:lnTo>
                    <a:pt x="2473317" y="0"/>
                  </a:lnTo>
                  <a:lnTo>
                    <a:pt x="2473317" y="701522"/>
                  </a:lnTo>
                  <a:lnTo>
                    <a:pt x="0" y="70152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sz="1200"/>
            </a:p>
          </p:txBody>
        </p:sp>
        <p:sp>
          <p:nvSpPr>
            <p:cNvPr id="8" name="Freeform 6">
              <a:extLst>
                <a:ext uri="{FF2B5EF4-FFF2-40B4-BE49-F238E27FC236}">
                  <a16:creationId xmlns:a16="http://schemas.microsoft.com/office/drawing/2014/main" id="{A6957B84-795B-BA4A-68EE-9C60C26129D8}"/>
                </a:ext>
              </a:extLst>
            </p:cNvPr>
            <p:cNvSpPr/>
            <p:nvPr/>
          </p:nvSpPr>
          <p:spPr>
            <a:xfrm>
              <a:off x="8517845" y="2297911"/>
              <a:ext cx="1333914" cy="506887"/>
            </a:xfrm>
            <a:custGeom>
              <a:avLst/>
              <a:gdLst/>
              <a:ahLst/>
              <a:cxnLst/>
              <a:rect l="l" t="t" r="r" b="b"/>
              <a:pathLst>
                <a:path w="2000871" h="760331">
                  <a:moveTo>
                    <a:pt x="0" y="0"/>
                  </a:moveTo>
                  <a:lnTo>
                    <a:pt x="2000872" y="0"/>
                  </a:lnTo>
                  <a:lnTo>
                    <a:pt x="2000872" y="760332"/>
                  </a:lnTo>
                  <a:lnTo>
                    <a:pt x="0" y="7603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9" name="Freeform 7">
              <a:extLst>
                <a:ext uri="{FF2B5EF4-FFF2-40B4-BE49-F238E27FC236}">
                  <a16:creationId xmlns:a16="http://schemas.microsoft.com/office/drawing/2014/main" id="{DE391066-37E9-C94F-BADA-BDA3EA0ED6BB}"/>
                </a:ext>
              </a:extLst>
            </p:cNvPr>
            <p:cNvSpPr/>
            <p:nvPr/>
          </p:nvSpPr>
          <p:spPr>
            <a:xfrm>
              <a:off x="8429497" y="2939967"/>
              <a:ext cx="1153100" cy="314220"/>
            </a:xfrm>
            <a:custGeom>
              <a:avLst/>
              <a:gdLst/>
              <a:ahLst/>
              <a:cxnLst/>
              <a:rect l="l" t="t" r="r" b="b"/>
              <a:pathLst>
                <a:path w="1729650" h="471330">
                  <a:moveTo>
                    <a:pt x="0" y="0"/>
                  </a:moveTo>
                  <a:lnTo>
                    <a:pt x="1729650" y="0"/>
                  </a:lnTo>
                  <a:lnTo>
                    <a:pt x="1729650" y="471330"/>
                  </a:lnTo>
                  <a:lnTo>
                    <a:pt x="0" y="4713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sz="1200"/>
            </a:p>
          </p:txBody>
        </p:sp>
        <p:sp>
          <p:nvSpPr>
            <p:cNvPr id="10" name="Freeform 8">
              <a:extLst>
                <a:ext uri="{FF2B5EF4-FFF2-40B4-BE49-F238E27FC236}">
                  <a16:creationId xmlns:a16="http://schemas.microsoft.com/office/drawing/2014/main" id="{7D14B617-4FAF-C3FC-00F9-AA908C758221}"/>
                </a:ext>
              </a:extLst>
            </p:cNvPr>
            <p:cNvSpPr/>
            <p:nvPr/>
          </p:nvSpPr>
          <p:spPr>
            <a:xfrm>
              <a:off x="8549688" y="3389355"/>
              <a:ext cx="1302071" cy="494787"/>
            </a:xfrm>
            <a:custGeom>
              <a:avLst/>
              <a:gdLst/>
              <a:ahLst/>
              <a:cxnLst/>
              <a:rect l="l" t="t" r="r" b="b"/>
              <a:pathLst>
                <a:path w="1953107" h="742181">
                  <a:moveTo>
                    <a:pt x="0" y="0"/>
                  </a:moveTo>
                  <a:lnTo>
                    <a:pt x="1953108" y="0"/>
                  </a:lnTo>
                  <a:lnTo>
                    <a:pt x="1953108" y="742181"/>
                  </a:lnTo>
                  <a:lnTo>
                    <a:pt x="0" y="74218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sz="1200"/>
            </a:p>
          </p:txBody>
        </p:sp>
        <p:sp>
          <p:nvSpPr>
            <p:cNvPr id="11" name="Freeform 9">
              <a:extLst>
                <a:ext uri="{FF2B5EF4-FFF2-40B4-BE49-F238E27FC236}">
                  <a16:creationId xmlns:a16="http://schemas.microsoft.com/office/drawing/2014/main" id="{6BAE75F1-166F-13D7-AEBE-C56A753482CB}"/>
                </a:ext>
              </a:extLst>
            </p:cNvPr>
            <p:cNvSpPr/>
            <p:nvPr/>
          </p:nvSpPr>
          <p:spPr>
            <a:xfrm>
              <a:off x="8429497" y="4074642"/>
              <a:ext cx="1153100" cy="314220"/>
            </a:xfrm>
            <a:custGeom>
              <a:avLst/>
              <a:gdLst/>
              <a:ahLst/>
              <a:cxnLst/>
              <a:rect l="l" t="t" r="r" b="b"/>
              <a:pathLst>
                <a:path w="1729650" h="471330">
                  <a:moveTo>
                    <a:pt x="0" y="0"/>
                  </a:moveTo>
                  <a:lnTo>
                    <a:pt x="1729650" y="0"/>
                  </a:lnTo>
                  <a:lnTo>
                    <a:pt x="1729650" y="471330"/>
                  </a:lnTo>
                  <a:lnTo>
                    <a:pt x="0" y="47133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sz="1200"/>
            </a:p>
          </p:txBody>
        </p:sp>
        <p:sp>
          <p:nvSpPr>
            <p:cNvPr id="12" name="TextBox 10">
              <a:extLst>
                <a:ext uri="{FF2B5EF4-FFF2-40B4-BE49-F238E27FC236}">
                  <a16:creationId xmlns:a16="http://schemas.microsoft.com/office/drawing/2014/main" id="{615E1A89-D1D1-0D14-2B56-AF14CAA14DA9}"/>
                </a:ext>
              </a:extLst>
            </p:cNvPr>
            <p:cNvSpPr txBox="1"/>
            <p:nvPr/>
          </p:nvSpPr>
          <p:spPr>
            <a:xfrm>
              <a:off x="1446066" y="826301"/>
              <a:ext cx="4052313" cy="502125"/>
            </a:xfrm>
            <a:prstGeom prst="rect">
              <a:avLst/>
            </a:prstGeom>
          </p:spPr>
          <p:txBody>
            <a:bodyPr lIns="0" tIns="0" rIns="0" bIns="0" rtlCol="0" anchor="t">
              <a:spAutoFit/>
            </a:bodyPr>
            <a:lstStyle/>
            <a:p>
              <a:pPr algn="ctr">
                <a:lnSpc>
                  <a:spcPts val="4272"/>
                </a:lnSpc>
              </a:pPr>
              <a:r>
                <a:rPr lang="en-US" sz="3051" b="1" dirty="0">
                  <a:solidFill>
                    <a:srgbClr val="000000"/>
                  </a:solidFill>
                  <a:latin typeface="Segoe UI Bold"/>
                  <a:ea typeface="Segoe UI Bold"/>
                  <a:cs typeface="Segoe UI Bold"/>
                  <a:sym typeface="Segoe UI Bold"/>
                </a:rPr>
                <a:t>Mainstream Platforms</a:t>
              </a:r>
            </a:p>
          </p:txBody>
        </p:sp>
        <p:sp>
          <p:nvSpPr>
            <p:cNvPr id="13" name="TextBox 11">
              <a:extLst>
                <a:ext uri="{FF2B5EF4-FFF2-40B4-BE49-F238E27FC236}">
                  <a16:creationId xmlns:a16="http://schemas.microsoft.com/office/drawing/2014/main" id="{40363476-BC9D-5FB0-ABB5-52555BDFFF1E}"/>
                </a:ext>
              </a:extLst>
            </p:cNvPr>
            <p:cNvSpPr txBox="1"/>
            <p:nvPr/>
          </p:nvSpPr>
          <p:spPr>
            <a:xfrm>
              <a:off x="7330491" y="717551"/>
              <a:ext cx="3651728" cy="820738"/>
            </a:xfrm>
            <a:prstGeom prst="rect">
              <a:avLst/>
            </a:prstGeom>
          </p:spPr>
          <p:txBody>
            <a:bodyPr lIns="0" tIns="0" rIns="0" bIns="0" rtlCol="0" anchor="t">
              <a:spAutoFit/>
            </a:bodyPr>
            <a:lstStyle/>
            <a:p>
              <a:pPr algn="ctr">
                <a:lnSpc>
                  <a:spcPts val="3220"/>
                </a:lnSpc>
              </a:pPr>
              <a:r>
                <a:rPr lang="en-US" sz="2954" b="1">
                  <a:solidFill>
                    <a:srgbClr val="000000"/>
                  </a:solidFill>
                  <a:latin typeface="Segoe UI Bold"/>
                  <a:ea typeface="Segoe UI Bold"/>
                  <a:cs typeface="Segoe UI Bold"/>
                  <a:sym typeface="Segoe UI Bold"/>
                </a:rPr>
                <a:t>Unmoderated Private Spaces</a:t>
              </a:r>
            </a:p>
          </p:txBody>
        </p:sp>
        <p:sp>
          <p:nvSpPr>
            <p:cNvPr id="14" name="TextBox 12">
              <a:extLst>
                <a:ext uri="{FF2B5EF4-FFF2-40B4-BE49-F238E27FC236}">
                  <a16:creationId xmlns:a16="http://schemas.microsoft.com/office/drawing/2014/main" id="{9C67A058-3142-3096-71CB-E81DB2226B7C}"/>
                </a:ext>
              </a:extLst>
            </p:cNvPr>
            <p:cNvSpPr txBox="1"/>
            <p:nvPr/>
          </p:nvSpPr>
          <p:spPr>
            <a:xfrm>
              <a:off x="8493461" y="2402198"/>
              <a:ext cx="1360278" cy="359073"/>
            </a:xfrm>
            <a:prstGeom prst="rect">
              <a:avLst/>
            </a:prstGeom>
          </p:spPr>
          <p:txBody>
            <a:bodyPr wrap="square" lIns="0" tIns="0" rIns="0" bIns="0" rtlCol="0" anchor="t">
              <a:spAutoFit/>
            </a:bodyPr>
            <a:lstStyle/>
            <a:p>
              <a:pPr algn="ctr">
                <a:lnSpc>
                  <a:spcPts val="1365"/>
                </a:lnSpc>
              </a:pPr>
              <a:r>
                <a:rPr lang="en-US" sz="1407" b="1" dirty="0">
                  <a:solidFill>
                    <a:srgbClr val="FFFFFF"/>
                  </a:solidFill>
                  <a:latin typeface="Segoe UI Bold"/>
                  <a:ea typeface="Segoe UI Bold"/>
                  <a:cs typeface="Segoe UI Bold"/>
                  <a:sym typeface="Segoe UI Bold"/>
                </a:rPr>
                <a:t>Private Discord Servers</a:t>
              </a:r>
            </a:p>
          </p:txBody>
        </p:sp>
        <p:sp>
          <p:nvSpPr>
            <p:cNvPr id="15" name="TextBox 13">
              <a:extLst>
                <a:ext uri="{FF2B5EF4-FFF2-40B4-BE49-F238E27FC236}">
                  <a16:creationId xmlns:a16="http://schemas.microsoft.com/office/drawing/2014/main" id="{6B94CF14-6AB0-3485-7296-1006480938F7}"/>
                </a:ext>
              </a:extLst>
            </p:cNvPr>
            <p:cNvSpPr txBox="1"/>
            <p:nvPr/>
          </p:nvSpPr>
          <p:spPr>
            <a:xfrm>
              <a:off x="8618974" y="2959774"/>
              <a:ext cx="817634" cy="233205"/>
            </a:xfrm>
            <a:prstGeom prst="rect">
              <a:avLst/>
            </a:prstGeom>
          </p:spPr>
          <p:txBody>
            <a:bodyPr wrap="square" lIns="0" tIns="0" rIns="0" bIns="0" rtlCol="0" anchor="t">
              <a:spAutoFit/>
            </a:bodyPr>
            <a:lstStyle/>
            <a:p>
              <a:pPr algn="ctr">
                <a:lnSpc>
                  <a:spcPts val="1969"/>
                </a:lnSpc>
              </a:pPr>
              <a:r>
                <a:rPr lang="en-US" sz="1407" b="1" dirty="0">
                  <a:solidFill>
                    <a:srgbClr val="000000"/>
                  </a:solidFill>
                  <a:latin typeface="Segoe UI Bold"/>
                  <a:ea typeface="Segoe UI Bold"/>
                  <a:cs typeface="Segoe UI Bold"/>
                  <a:sym typeface="Segoe UI Bold"/>
                </a:rPr>
                <a:t>Telegram</a:t>
              </a:r>
            </a:p>
          </p:txBody>
        </p:sp>
        <p:sp>
          <p:nvSpPr>
            <p:cNvPr id="16" name="TextBox 14">
              <a:extLst>
                <a:ext uri="{FF2B5EF4-FFF2-40B4-BE49-F238E27FC236}">
                  <a16:creationId xmlns:a16="http://schemas.microsoft.com/office/drawing/2014/main" id="{C6468AEC-113F-45A6-1FA3-EF29DF7C0D25}"/>
                </a:ext>
              </a:extLst>
            </p:cNvPr>
            <p:cNvSpPr txBox="1"/>
            <p:nvPr/>
          </p:nvSpPr>
          <p:spPr>
            <a:xfrm>
              <a:off x="8568835" y="3505254"/>
              <a:ext cx="1226029" cy="233205"/>
            </a:xfrm>
            <a:prstGeom prst="rect">
              <a:avLst/>
            </a:prstGeom>
          </p:spPr>
          <p:txBody>
            <a:bodyPr wrap="square" lIns="0" tIns="0" rIns="0" bIns="0" rtlCol="0" anchor="t">
              <a:spAutoFit/>
            </a:bodyPr>
            <a:lstStyle/>
            <a:p>
              <a:pPr algn="ctr">
                <a:lnSpc>
                  <a:spcPts val="1969"/>
                </a:lnSpc>
              </a:pPr>
              <a:r>
                <a:rPr lang="en-US" sz="1407" b="1" dirty="0">
                  <a:solidFill>
                    <a:srgbClr val="FFFFFF"/>
                  </a:solidFill>
                  <a:latin typeface="Segoe UI Bold"/>
                  <a:ea typeface="Segoe UI Bold"/>
                  <a:cs typeface="Segoe UI Bold"/>
                  <a:sym typeface="Segoe UI Bold"/>
                </a:rPr>
                <a:t>Gore websites</a:t>
              </a:r>
            </a:p>
          </p:txBody>
        </p:sp>
        <p:sp>
          <p:nvSpPr>
            <p:cNvPr id="17" name="TextBox 15">
              <a:extLst>
                <a:ext uri="{FF2B5EF4-FFF2-40B4-BE49-F238E27FC236}">
                  <a16:creationId xmlns:a16="http://schemas.microsoft.com/office/drawing/2014/main" id="{37DBDE57-E239-5AE8-7247-2CBF01FC8AB8}"/>
                </a:ext>
              </a:extLst>
            </p:cNvPr>
            <p:cNvSpPr txBox="1"/>
            <p:nvPr/>
          </p:nvSpPr>
          <p:spPr>
            <a:xfrm>
              <a:off x="8429497" y="4159193"/>
              <a:ext cx="1153100" cy="179536"/>
            </a:xfrm>
            <a:prstGeom prst="rect">
              <a:avLst/>
            </a:prstGeom>
          </p:spPr>
          <p:txBody>
            <a:bodyPr lIns="0" tIns="0" rIns="0" bIns="0" rtlCol="0" anchor="t">
              <a:spAutoFit/>
            </a:bodyPr>
            <a:lstStyle/>
            <a:p>
              <a:pPr algn="ctr">
                <a:lnSpc>
                  <a:spcPts val="1365"/>
                </a:lnSpc>
              </a:pPr>
              <a:r>
                <a:rPr lang="en-US" sz="1407" b="1">
                  <a:solidFill>
                    <a:srgbClr val="000000"/>
                  </a:solidFill>
                  <a:latin typeface="Segoe UI Bold"/>
                  <a:ea typeface="Segoe UI Bold"/>
                  <a:cs typeface="Segoe UI Bold"/>
                  <a:sym typeface="Segoe UI Bold"/>
                </a:rPr>
                <a:t>Kik</a:t>
              </a:r>
            </a:p>
          </p:txBody>
        </p:sp>
        <p:grpSp>
          <p:nvGrpSpPr>
            <p:cNvPr id="18" name="Group 16">
              <a:extLst>
                <a:ext uri="{FF2B5EF4-FFF2-40B4-BE49-F238E27FC236}">
                  <a16:creationId xmlns:a16="http://schemas.microsoft.com/office/drawing/2014/main" id="{7C6A1107-546D-DEF2-11C5-44329DFF4113}"/>
                </a:ext>
              </a:extLst>
            </p:cNvPr>
            <p:cNvGrpSpPr/>
            <p:nvPr/>
          </p:nvGrpSpPr>
          <p:grpSpPr>
            <a:xfrm>
              <a:off x="1501586" y="2793877"/>
              <a:ext cx="3941274" cy="2351935"/>
              <a:chOff x="0" y="0"/>
              <a:chExt cx="7882548" cy="4703871"/>
            </a:xfrm>
          </p:grpSpPr>
          <p:sp>
            <p:nvSpPr>
              <p:cNvPr id="19" name="Freeform 17">
                <a:extLst>
                  <a:ext uri="{FF2B5EF4-FFF2-40B4-BE49-F238E27FC236}">
                    <a16:creationId xmlns:a16="http://schemas.microsoft.com/office/drawing/2014/main" id="{BBB9C147-30AC-8F90-B5F1-48A62BFB91FC}"/>
                  </a:ext>
                </a:extLst>
              </p:cNvPr>
              <p:cNvSpPr/>
              <p:nvPr/>
            </p:nvSpPr>
            <p:spPr>
              <a:xfrm>
                <a:off x="202633" y="2641860"/>
                <a:ext cx="1403307" cy="1542691"/>
              </a:xfrm>
              <a:custGeom>
                <a:avLst/>
                <a:gdLst/>
                <a:ahLst/>
                <a:cxnLst/>
                <a:rect l="l" t="t" r="r" b="b"/>
                <a:pathLst>
                  <a:path w="1403307" h="1542691">
                    <a:moveTo>
                      <a:pt x="0" y="0"/>
                    </a:moveTo>
                    <a:lnTo>
                      <a:pt x="1403308" y="0"/>
                    </a:lnTo>
                    <a:lnTo>
                      <a:pt x="1403308" y="1542691"/>
                    </a:lnTo>
                    <a:lnTo>
                      <a:pt x="0" y="154269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sz="1200"/>
              </a:p>
            </p:txBody>
          </p:sp>
          <p:sp>
            <p:nvSpPr>
              <p:cNvPr id="20" name="Freeform 18">
                <a:extLst>
                  <a:ext uri="{FF2B5EF4-FFF2-40B4-BE49-F238E27FC236}">
                    <a16:creationId xmlns:a16="http://schemas.microsoft.com/office/drawing/2014/main" id="{7FFDCA71-C350-970B-EFB5-F9A4EF56FF71}"/>
                  </a:ext>
                </a:extLst>
              </p:cNvPr>
              <p:cNvSpPr/>
              <p:nvPr/>
            </p:nvSpPr>
            <p:spPr>
              <a:xfrm>
                <a:off x="4391122" y="2678624"/>
                <a:ext cx="1412207" cy="1469164"/>
              </a:xfrm>
              <a:custGeom>
                <a:avLst/>
                <a:gdLst/>
                <a:ahLst/>
                <a:cxnLst/>
                <a:rect l="l" t="t" r="r" b="b"/>
                <a:pathLst>
                  <a:path w="1412207" h="1469164">
                    <a:moveTo>
                      <a:pt x="0" y="0"/>
                    </a:moveTo>
                    <a:lnTo>
                      <a:pt x="1412208" y="0"/>
                    </a:lnTo>
                    <a:lnTo>
                      <a:pt x="1412208" y="1469164"/>
                    </a:lnTo>
                    <a:lnTo>
                      <a:pt x="0" y="1469164"/>
                    </a:lnTo>
                    <a:lnTo>
                      <a:pt x="0" y="0"/>
                    </a:lnTo>
                    <a:close/>
                  </a:path>
                </a:pathLst>
              </a:custGeom>
              <a:blipFill>
                <a:blip r:embed="rId16"/>
                <a:stretch>
                  <a:fillRect l="-17888" r="-13859" b="-26640"/>
                </a:stretch>
              </a:blipFill>
            </p:spPr>
            <p:txBody>
              <a:bodyPr/>
              <a:lstStyle/>
              <a:p>
                <a:endParaRPr lang="en-US" sz="1200"/>
              </a:p>
            </p:txBody>
          </p:sp>
          <p:sp>
            <p:nvSpPr>
              <p:cNvPr id="21" name="Freeform 19">
                <a:extLst>
                  <a:ext uri="{FF2B5EF4-FFF2-40B4-BE49-F238E27FC236}">
                    <a16:creationId xmlns:a16="http://schemas.microsoft.com/office/drawing/2014/main" id="{DFB235EE-639D-A67A-85C7-020C736477DC}"/>
                  </a:ext>
                </a:extLst>
              </p:cNvPr>
              <p:cNvSpPr/>
              <p:nvPr/>
            </p:nvSpPr>
            <p:spPr>
              <a:xfrm>
                <a:off x="0" y="102173"/>
                <a:ext cx="1808574" cy="1338345"/>
              </a:xfrm>
              <a:custGeom>
                <a:avLst/>
                <a:gdLst/>
                <a:ahLst/>
                <a:cxnLst/>
                <a:rect l="l" t="t" r="r" b="b"/>
                <a:pathLst>
                  <a:path w="1808574" h="1338345">
                    <a:moveTo>
                      <a:pt x="0" y="0"/>
                    </a:moveTo>
                    <a:lnTo>
                      <a:pt x="1808574" y="0"/>
                    </a:lnTo>
                    <a:lnTo>
                      <a:pt x="1808574" y="1338345"/>
                    </a:lnTo>
                    <a:lnTo>
                      <a:pt x="0" y="1338345"/>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1200"/>
              </a:p>
            </p:txBody>
          </p:sp>
          <p:sp>
            <p:nvSpPr>
              <p:cNvPr id="22" name="Freeform 20">
                <a:extLst>
                  <a:ext uri="{FF2B5EF4-FFF2-40B4-BE49-F238E27FC236}">
                    <a16:creationId xmlns:a16="http://schemas.microsoft.com/office/drawing/2014/main" id="{E8E82394-144F-CC9B-C494-4F61C72C1CA5}"/>
                  </a:ext>
                </a:extLst>
              </p:cNvPr>
              <p:cNvSpPr/>
              <p:nvPr/>
            </p:nvSpPr>
            <p:spPr>
              <a:xfrm>
                <a:off x="4391122" y="56562"/>
                <a:ext cx="1429567" cy="1429567"/>
              </a:xfrm>
              <a:custGeom>
                <a:avLst/>
                <a:gdLst/>
                <a:ahLst/>
                <a:cxnLst/>
                <a:rect l="l" t="t" r="r" b="b"/>
                <a:pathLst>
                  <a:path w="1429567" h="1429567">
                    <a:moveTo>
                      <a:pt x="0" y="0"/>
                    </a:moveTo>
                    <a:lnTo>
                      <a:pt x="1429567" y="0"/>
                    </a:lnTo>
                    <a:lnTo>
                      <a:pt x="1429567" y="1429567"/>
                    </a:lnTo>
                    <a:lnTo>
                      <a:pt x="0" y="1429567"/>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sz="1200"/>
              </a:p>
            </p:txBody>
          </p:sp>
          <p:sp>
            <p:nvSpPr>
              <p:cNvPr id="23" name="Freeform 21">
                <a:extLst>
                  <a:ext uri="{FF2B5EF4-FFF2-40B4-BE49-F238E27FC236}">
                    <a16:creationId xmlns:a16="http://schemas.microsoft.com/office/drawing/2014/main" id="{F198F115-14A8-99D2-D53F-327DB1D7F0C9}"/>
                  </a:ext>
                </a:extLst>
              </p:cNvPr>
              <p:cNvSpPr/>
              <p:nvPr/>
            </p:nvSpPr>
            <p:spPr>
              <a:xfrm>
                <a:off x="2286510" y="0"/>
                <a:ext cx="1542691" cy="1542691"/>
              </a:xfrm>
              <a:custGeom>
                <a:avLst/>
                <a:gdLst/>
                <a:ahLst/>
                <a:cxnLst/>
                <a:rect l="l" t="t" r="r" b="b"/>
                <a:pathLst>
                  <a:path w="1542691" h="1542691">
                    <a:moveTo>
                      <a:pt x="0" y="0"/>
                    </a:moveTo>
                    <a:lnTo>
                      <a:pt x="1542691" y="0"/>
                    </a:lnTo>
                    <a:lnTo>
                      <a:pt x="1542691" y="1542691"/>
                    </a:lnTo>
                    <a:lnTo>
                      <a:pt x="0" y="1542691"/>
                    </a:lnTo>
                    <a:lnTo>
                      <a:pt x="0" y="0"/>
                    </a:lnTo>
                    <a:close/>
                  </a:path>
                </a:pathLst>
              </a:custGeom>
              <a:blipFill>
                <a:blip r:embed="rId21"/>
                <a:stretch>
                  <a:fillRect/>
                </a:stretch>
              </a:blipFill>
            </p:spPr>
            <p:txBody>
              <a:bodyPr/>
              <a:lstStyle/>
              <a:p>
                <a:endParaRPr lang="en-US" sz="1200"/>
              </a:p>
            </p:txBody>
          </p:sp>
          <p:sp>
            <p:nvSpPr>
              <p:cNvPr id="24" name="Freeform 22">
                <a:extLst>
                  <a:ext uri="{FF2B5EF4-FFF2-40B4-BE49-F238E27FC236}">
                    <a16:creationId xmlns:a16="http://schemas.microsoft.com/office/drawing/2014/main" id="{83EE2A6E-9D9E-FD02-BDA8-4E222818C818}"/>
                  </a:ext>
                </a:extLst>
              </p:cNvPr>
              <p:cNvSpPr/>
              <p:nvPr/>
            </p:nvSpPr>
            <p:spPr>
              <a:xfrm>
                <a:off x="2286510" y="2606018"/>
                <a:ext cx="1568355" cy="1542691"/>
              </a:xfrm>
              <a:custGeom>
                <a:avLst/>
                <a:gdLst/>
                <a:ahLst/>
                <a:cxnLst/>
                <a:rect l="l" t="t" r="r" b="b"/>
                <a:pathLst>
                  <a:path w="1568355" h="1542691">
                    <a:moveTo>
                      <a:pt x="0" y="0"/>
                    </a:moveTo>
                    <a:lnTo>
                      <a:pt x="1568355" y="0"/>
                    </a:lnTo>
                    <a:lnTo>
                      <a:pt x="1568355" y="1542691"/>
                    </a:lnTo>
                    <a:lnTo>
                      <a:pt x="0" y="1542691"/>
                    </a:lnTo>
                    <a:lnTo>
                      <a:pt x="0" y="0"/>
                    </a:lnTo>
                    <a:close/>
                  </a:path>
                </a:pathLst>
              </a:custGeom>
              <a:blipFill>
                <a:blip r:embed="rId22"/>
                <a:stretch>
                  <a:fillRect/>
                </a:stretch>
              </a:blipFill>
            </p:spPr>
            <p:txBody>
              <a:bodyPr/>
              <a:lstStyle/>
              <a:p>
                <a:endParaRPr lang="en-US" sz="1200"/>
              </a:p>
            </p:txBody>
          </p:sp>
          <p:sp>
            <p:nvSpPr>
              <p:cNvPr id="25" name="TextBox 23">
                <a:extLst>
                  <a:ext uri="{FF2B5EF4-FFF2-40B4-BE49-F238E27FC236}">
                    <a16:creationId xmlns:a16="http://schemas.microsoft.com/office/drawing/2014/main" id="{AA8B6B8D-7F70-82A3-6FF8-16ECE329DBA4}"/>
                  </a:ext>
                </a:extLst>
              </p:cNvPr>
              <p:cNvSpPr txBox="1"/>
              <p:nvPr/>
            </p:nvSpPr>
            <p:spPr>
              <a:xfrm>
                <a:off x="251866" y="1559830"/>
                <a:ext cx="1304838"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Discord</a:t>
                </a:r>
              </a:p>
            </p:txBody>
          </p:sp>
          <p:sp>
            <p:nvSpPr>
              <p:cNvPr id="26" name="TextBox 24">
                <a:extLst>
                  <a:ext uri="{FF2B5EF4-FFF2-40B4-BE49-F238E27FC236}">
                    <a16:creationId xmlns:a16="http://schemas.microsoft.com/office/drawing/2014/main" id="{6ECA3345-D4AE-6723-EA49-288FC0DFF071}"/>
                  </a:ext>
                </a:extLst>
              </p:cNvPr>
              <p:cNvSpPr txBox="1"/>
              <p:nvPr/>
            </p:nvSpPr>
            <p:spPr>
              <a:xfrm>
                <a:off x="4247990" y="1559830"/>
                <a:ext cx="1712714"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Snapchat</a:t>
                </a:r>
              </a:p>
            </p:txBody>
          </p:sp>
          <p:sp>
            <p:nvSpPr>
              <p:cNvPr id="27" name="TextBox 25">
                <a:extLst>
                  <a:ext uri="{FF2B5EF4-FFF2-40B4-BE49-F238E27FC236}">
                    <a16:creationId xmlns:a16="http://schemas.microsoft.com/office/drawing/2014/main" id="{593A8EC6-C97F-0763-798C-EB1F5B261C46}"/>
                  </a:ext>
                </a:extLst>
              </p:cNvPr>
              <p:cNvSpPr txBox="1"/>
              <p:nvPr/>
            </p:nvSpPr>
            <p:spPr>
              <a:xfrm>
                <a:off x="4509068" y="4178499"/>
                <a:ext cx="1176314"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Roblox</a:t>
                </a:r>
              </a:p>
            </p:txBody>
          </p:sp>
          <p:sp>
            <p:nvSpPr>
              <p:cNvPr id="28" name="TextBox 26">
                <a:extLst>
                  <a:ext uri="{FF2B5EF4-FFF2-40B4-BE49-F238E27FC236}">
                    <a16:creationId xmlns:a16="http://schemas.microsoft.com/office/drawing/2014/main" id="{24C08C65-7128-7645-6AB4-511BCFEDE8EA}"/>
                  </a:ext>
                </a:extLst>
              </p:cNvPr>
              <p:cNvSpPr txBox="1"/>
              <p:nvPr/>
            </p:nvSpPr>
            <p:spPr>
              <a:xfrm>
                <a:off x="78092" y="4201693"/>
                <a:ext cx="1652382" cy="488982"/>
              </a:xfrm>
              <a:prstGeom prst="rect">
                <a:avLst/>
              </a:prstGeom>
            </p:spPr>
            <p:txBody>
              <a:bodyPr wrap="square"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Minecraft</a:t>
                </a:r>
              </a:p>
            </p:txBody>
          </p:sp>
          <p:sp>
            <p:nvSpPr>
              <p:cNvPr id="29" name="TextBox 27">
                <a:extLst>
                  <a:ext uri="{FF2B5EF4-FFF2-40B4-BE49-F238E27FC236}">
                    <a16:creationId xmlns:a16="http://schemas.microsoft.com/office/drawing/2014/main" id="{7ADA957C-FA09-EE6C-DD52-001FA5577DD8}"/>
                  </a:ext>
                </a:extLst>
              </p:cNvPr>
              <p:cNvSpPr txBox="1"/>
              <p:nvPr/>
            </p:nvSpPr>
            <p:spPr>
              <a:xfrm>
                <a:off x="2207188" y="1559830"/>
                <a:ext cx="1701336"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Instagram</a:t>
                </a:r>
              </a:p>
            </p:txBody>
          </p:sp>
          <p:sp>
            <p:nvSpPr>
              <p:cNvPr id="30" name="TextBox 28">
                <a:extLst>
                  <a:ext uri="{FF2B5EF4-FFF2-40B4-BE49-F238E27FC236}">
                    <a16:creationId xmlns:a16="http://schemas.microsoft.com/office/drawing/2014/main" id="{B1A48BFD-C327-A981-4405-1FF52A34E18C}"/>
                  </a:ext>
                </a:extLst>
              </p:cNvPr>
              <p:cNvSpPr txBox="1"/>
              <p:nvPr/>
            </p:nvSpPr>
            <p:spPr>
              <a:xfrm>
                <a:off x="2286512" y="4201693"/>
                <a:ext cx="1516060"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YouTube</a:t>
                </a:r>
              </a:p>
            </p:txBody>
          </p:sp>
          <p:sp>
            <p:nvSpPr>
              <p:cNvPr id="31" name="Freeform 29">
                <a:extLst>
                  <a:ext uri="{FF2B5EF4-FFF2-40B4-BE49-F238E27FC236}">
                    <a16:creationId xmlns:a16="http://schemas.microsoft.com/office/drawing/2014/main" id="{E324C192-CFC3-847F-95A5-23219CF24BAA}"/>
                  </a:ext>
                </a:extLst>
              </p:cNvPr>
              <p:cNvSpPr/>
              <p:nvPr/>
            </p:nvSpPr>
            <p:spPr>
              <a:xfrm>
                <a:off x="6371201" y="2697052"/>
                <a:ext cx="1360624" cy="1360624"/>
              </a:xfrm>
              <a:custGeom>
                <a:avLst/>
                <a:gdLst/>
                <a:ahLst/>
                <a:cxnLst/>
                <a:rect l="l" t="t" r="r" b="b"/>
                <a:pathLst>
                  <a:path w="1360624" h="1360624">
                    <a:moveTo>
                      <a:pt x="0" y="0"/>
                    </a:moveTo>
                    <a:lnTo>
                      <a:pt x="1360624" y="0"/>
                    </a:lnTo>
                    <a:lnTo>
                      <a:pt x="1360624" y="1360623"/>
                    </a:lnTo>
                    <a:lnTo>
                      <a:pt x="0" y="1360623"/>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sz="1200"/>
              </a:p>
            </p:txBody>
          </p:sp>
          <p:sp>
            <p:nvSpPr>
              <p:cNvPr id="33" name="TextBox 30">
                <a:extLst>
                  <a:ext uri="{FF2B5EF4-FFF2-40B4-BE49-F238E27FC236}">
                    <a16:creationId xmlns:a16="http://schemas.microsoft.com/office/drawing/2014/main" id="{AADF62BB-DE56-58F0-2861-BC1E1938CC3D}"/>
                  </a:ext>
                </a:extLst>
              </p:cNvPr>
              <p:cNvSpPr txBox="1"/>
              <p:nvPr/>
            </p:nvSpPr>
            <p:spPr>
              <a:xfrm>
                <a:off x="6336732" y="4214889"/>
                <a:ext cx="1485368" cy="488982"/>
              </a:xfrm>
              <a:prstGeom prst="rect">
                <a:avLst/>
              </a:prstGeom>
            </p:spPr>
            <p:txBody>
              <a:bodyPr lIns="0" tIns="0" rIns="0" bIns="0" rtlCol="0" anchor="t">
                <a:spAutoFit/>
              </a:bodyPr>
              <a:lstStyle/>
              <a:p>
                <a:pPr algn="ctr">
                  <a:lnSpc>
                    <a:spcPts val="2050"/>
                  </a:lnSpc>
                </a:pPr>
                <a:r>
                  <a:rPr lang="en-US" sz="1464">
                    <a:solidFill>
                      <a:srgbClr val="000000"/>
                    </a:solidFill>
                    <a:latin typeface="Segoe UI"/>
                    <a:ea typeface="Segoe UI"/>
                    <a:cs typeface="Segoe UI"/>
                    <a:sym typeface="Segoe UI"/>
                  </a:rPr>
                  <a:t>TikTok</a:t>
                </a:r>
              </a:p>
            </p:txBody>
          </p:sp>
          <p:sp>
            <p:nvSpPr>
              <p:cNvPr id="34" name="Freeform 31">
                <a:extLst>
                  <a:ext uri="{FF2B5EF4-FFF2-40B4-BE49-F238E27FC236}">
                    <a16:creationId xmlns:a16="http://schemas.microsoft.com/office/drawing/2014/main" id="{8C8253BB-A1FA-EA40-DA4E-843C9CD3CFD1}"/>
                  </a:ext>
                </a:extLst>
              </p:cNvPr>
              <p:cNvSpPr/>
              <p:nvPr/>
            </p:nvSpPr>
            <p:spPr>
              <a:xfrm>
                <a:off x="6379489" y="137255"/>
                <a:ext cx="1386411" cy="1414705"/>
              </a:xfrm>
              <a:custGeom>
                <a:avLst/>
                <a:gdLst/>
                <a:ahLst/>
                <a:cxnLst/>
                <a:rect l="l" t="t" r="r" b="b"/>
                <a:pathLst>
                  <a:path w="1386411" h="1414705">
                    <a:moveTo>
                      <a:pt x="0" y="0"/>
                    </a:moveTo>
                    <a:lnTo>
                      <a:pt x="1386411" y="0"/>
                    </a:lnTo>
                    <a:lnTo>
                      <a:pt x="1386411" y="1414705"/>
                    </a:lnTo>
                    <a:lnTo>
                      <a:pt x="0" y="1414705"/>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sz="1200"/>
              </a:p>
            </p:txBody>
          </p:sp>
          <p:sp>
            <p:nvSpPr>
              <p:cNvPr id="35" name="TextBox 32">
                <a:extLst>
                  <a:ext uri="{FF2B5EF4-FFF2-40B4-BE49-F238E27FC236}">
                    <a16:creationId xmlns:a16="http://schemas.microsoft.com/office/drawing/2014/main" id="{82982EE9-1B24-780E-3B68-76389D810CFA}"/>
                  </a:ext>
                </a:extLst>
              </p:cNvPr>
              <p:cNvSpPr txBox="1"/>
              <p:nvPr/>
            </p:nvSpPr>
            <p:spPr>
              <a:xfrm>
                <a:off x="6220484" y="1559830"/>
                <a:ext cx="1662064" cy="488982"/>
              </a:xfrm>
              <a:prstGeom prst="rect">
                <a:avLst/>
              </a:prstGeom>
            </p:spPr>
            <p:txBody>
              <a:bodyPr lIns="0" tIns="0" rIns="0" bIns="0" rtlCol="0" anchor="t">
                <a:spAutoFit/>
              </a:bodyPr>
              <a:lstStyle/>
              <a:p>
                <a:pPr algn="ctr">
                  <a:lnSpc>
                    <a:spcPts val="2050"/>
                  </a:lnSpc>
                </a:pPr>
                <a:r>
                  <a:rPr lang="en-US" sz="1464" dirty="0">
                    <a:solidFill>
                      <a:srgbClr val="000000"/>
                    </a:solidFill>
                    <a:latin typeface="Segoe UI"/>
                    <a:ea typeface="Segoe UI"/>
                    <a:cs typeface="Segoe UI"/>
                    <a:sym typeface="Segoe UI"/>
                  </a:rPr>
                  <a:t>X (Twitter)</a:t>
                </a:r>
              </a:p>
            </p:txBody>
          </p:sp>
        </p:grpSp>
      </p:grpSp>
      <p:sp>
        <p:nvSpPr>
          <p:cNvPr id="36" name="TextBox 35">
            <a:extLst>
              <a:ext uri="{FF2B5EF4-FFF2-40B4-BE49-F238E27FC236}">
                <a16:creationId xmlns:a16="http://schemas.microsoft.com/office/drawing/2014/main" id="{2BED3D47-D5A6-65BD-4B91-20D8A7B7503A}"/>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471070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8FE7D-EF60-BB0A-E589-2C2E600FABDD}"/>
              </a:ext>
            </a:extLst>
          </p:cNvPr>
          <p:cNvSpPr>
            <a:spLocks noGrp="1"/>
          </p:cNvSpPr>
          <p:nvPr>
            <p:ph type="title"/>
          </p:nvPr>
        </p:nvSpPr>
        <p:spPr/>
        <p:txBody>
          <a:bodyPr/>
          <a:lstStyle/>
          <a:p>
            <a:r>
              <a:rPr lang="en-US" dirty="0"/>
              <a:t>Common misconceptions</a:t>
            </a:r>
          </a:p>
        </p:txBody>
      </p:sp>
      <p:pic>
        <p:nvPicPr>
          <p:cNvPr id="6" name="Graphic 5">
            <a:extLst>
              <a:ext uri="{FF2B5EF4-FFF2-40B4-BE49-F238E27FC236}">
                <a16:creationId xmlns:a16="http://schemas.microsoft.com/office/drawing/2014/main" id="{95EEE068-4666-9B23-9446-6C4F0B72A2DF}"/>
              </a:ext>
            </a:extLst>
          </p:cNvPr>
          <p:cNvPicPr>
            <a:picLocks noChangeAspect="1"/>
          </p:cNvPicPr>
          <p:nvPr/>
        </p:nvPicPr>
        <p:blipFill>
          <a:blip r:embed="rId3">
            <a:extLst>
              <a:ext uri="{96DAC541-7B7A-43D3-8B79-37D633B846F1}">
                <asvg:svgBlip xmlns:asvg="http://schemas.microsoft.com/office/drawing/2016/SVG/main" r:embed="rId4"/>
              </a:ext>
            </a:extLst>
          </a:blip>
          <a:srcRect l="4330" t="11267" r="7263" b="35405"/>
          <a:stretch>
            <a:fillRect/>
          </a:stretch>
        </p:blipFill>
        <p:spPr>
          <a:xfrm>
            <a:off x="993647" y="1914145"/>
            <a:ext cx="10204705" cy="3462528"/>
          </a:xfrm>
          <a:prstGeom prst="rect">
            <a:avLst/>
          </a:prstGeom>
        </p:spPr>
      </p:pic>
      <p:sp>
        <p:nvSpPr>
          <p:cNvPr id="4" name="TextBox 3">
            <a:extLst>
              <a:ext uri="{FF2B5EF4-FFF2-40B4-BE49-F238E27FC236}">
                <a16:creationId xmlns:a16="http://schemas.microsoft.com/office/drawing/2014/main" id="{67397590-241B-D51B-749D-B93B021F394D}"/>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103016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E6F30-6253-AA8D-6471-25A57F0C1460}"/>
              </a:ext>
            </a:extLst>
          </p:cNvPr>
          <p:cNvSpPr>
            <a:spLocks noGrp="1"/>
          </p:cNvSpPr>
          <p:nvPr>
            <p:ph type="title"/>
          </p:nvPr>
        </p:nvSpPr>
        <p:spPr/>
        <p:txBody>
          <a:bodyPr/>
          <a:lstStyle/>
          <a:p>
            <a:r>
              <a:rPr lang="en-US" dirty="0"/>
              <a:t>What caregivers and practitioners should watch for</a:t>
            </a:r>
          </a:p>
        </p:txBody>
      </p:sp>
      <p:sp>
        <p:nvSpPr>
          <p:cNvPr id="3" name="Content Placeholder 2">
            <a:extLst>
              <a:ext uri="{FF2B5EF4-FFF2-40B4-BE49-F238E27FC236}">
                <a16:creationId xmlns:a16="http://schemas.microsoft.com/office/drawing/2014/main" id="{27F1ED13-0795-B507-25A1-08AD67199672}"/>
              </a:ext>
            </a:extLst>
          </p:cNvPr>
          <p:cNvSpPr>
            <a:spLocks noGrp="1"/>
          </p:cNvSpPr>
          <p:nvPr>
            <p:ph idx="1"/>
          </p:nvPr>
        </p:nvSpPr>
        <p:spPr>
          <a:xfrm>
            <a:off x="1013748" y="2205321"/>
            <a:ext cx="4989546" cy="4287554"/>
          </a:xfrm>
        </p:spPr>
        <p:txBody>
          <a:bodyPr>
            <a:normAutofit/>
          </a:bodyPr>
          <a:lstStyle/>
          <a:p>
            <a:pPr marL="0" indent="0">
              <a:buNone/>
            </a:pPr>
            <a:r>
              <a:rPr lang="en-US" sz="2600" dirty="0"/>
              <a:t>Online indicators</a:t>
            </a:r>
          </a:p>
          <a:p>
            <a:r>
              <a:rPr lang="en-US" sz="1600" dirty="0">
                <a:latin typeface="Segoe UI Semibold" panose="020B0702040204020203" pitchFamily="34" charset="0"/>
                <a:cs typeface="Segoe UI Semibold" panose="020B0702040204020203" pitchFamily="34" charset="0"/>
              </a:rPr>
              <a:t>Changes to online activity, increased time spent online, and new online friends or groups that take up a lot of time</a:t>
            </a:r>
          </a:p>
          <a:p>
            <a:r>
              <a:rPr lang="en-US" sz="1600" dirty="0">
                <a:latin typeface="Segoe UI Semibold" panose="020B0702040204020203" pitchFamily="34" charset="0"/>
                <a:cs typeface="Segoe UI Semibold" panose="020B0702040204020203" pitchFamily="34" charset="0"/>
              </a:rPr>
              <a:t>Receiving anonymous gifts, including money, in-game currency, or other items</a:t>
            </a:r>
          </a:p>
          <a:p>
            <a:r>
              <a:rPr lang="en-US" sz="1600" dirty="0">
                <a:latin typeface="Segoe UI Semibold" panose="020B0702040204020203" pitchFamily="34" charset="0"/>
                <a:cs typeface="Segoe UI Semibold" panose="020B0702040204020203" pitchFamily="34" charset="0"/>
              </a:rPr>
              <a:t>Interest in mass shootings, mass shooters, or other mass casualty events</a:t>
            </a:r>
          </a:p>
          <a:p>
            <a:r>
              <a:rPr lang="en-US" sz="1600" dirty="0">
                <a:latin typeface="Segoe UI Semibold" panose="020B0702040204020203" pitchFamily="34" charset="0"/>
                <a:cs typeface="Segoe UI Semibold" panose="020B0702040204020203" pitchFamily="34" charset="0"/>
              </a:rPr>
              <a:t>Online use of suspicious slang or acronyms, such as: </a:t>
            </a:r>
          </a:p>
          <a:p>
            <a:pPr lvl="1"/>
            <a:r>
              <a:rPr lang="en-US" sz="1400" dirty="0">
                <a:latin typeface="Segoe UI Semibold" panose="020B0702040204020203" pitchFamily="34" charset="0"/>
                <a:cs typeface="Segoe UI Semibold" panose="020B0702040204020203" pitchFamily="34" charset="0"/>
              </a:rPr>
              <a:t>LMIRL/MIRL (“let’s meet in real life”)</a:t>
            </a:r>
          </a:p>
          <a:p>
            <a:pPr lvl="1"/>
            <a:r>
              <a:rPr lang="en-US" sz="1400" dirty="0">
                <a:latin typeface="Segoe UI Semibold" panose="020B0702040204020203" pitchFamily="34" charset="0"/>
                <a:cs typeface="Segoe UI Semibold" panose="020B0702040204020203" pitchFamily="34" charset="0"/>
              </a:rPr>
              <a:t>S2R (“send to receive”), WTTP (“want to trade pictures”), GNOC (“get naked on cam”), and NP4NP (“naked pic for naked pic”)</a:t>
            </a:r>
          </a:p>
          <a:p>
            <a:pPr lvl="1"/>
            <a:r>
              <a:rPr lang="en-US" sz="1400" dirty="0">
                <a:latin typeface="Segoe UI Semibold" panose="020B0702040204020203" pitchFamily="34" charset="0"/>
                <a:cs typeface="Segoe UI Semibold" panose="020B0702040204020203" pitchFamily="34" charset="0"/>
              </a:rPr>
              <a:t>POS (parent over shoulder”), PIR (“parent in room”), and P911 (“parent alert”)</a:t>
            </a:r>
          </a:p>
        </p:txBody>
      </p:sp>
      <p:sp>
        <p:nvSpPr>
          <p:cNvPr id="7" name="Freeform 5">
            <a:extLst>
              <a:ext uri="{FF2B5EF4-FFF2-40B4-BE49-F238E27FC236}">
                <a16:creationId xmlns:a16="http://schemas.microsoft.com/office/drawing/2014/main" id="{E8DB4BF0-688B-B8B7-5C68-B2C613D2B0B4}"/>
              </a:ext>
            </a:extLst>
          </p:cNvPr>
          <p:cNvSpPr/>
          <p:nvPr/>
        </p:nvSpPr>
        <p:spPr>
          <a:xfrm>
            <a:off x="573752" y="2063411"/>
            <a:ext cx="439996" cy="527731"/>
          </a:xfrm>
          <a:custGeom>
            <a:avLst/>
            <a:gdLst/>
            <a:ahLst/>
            <a:cxnLst/>
            <a:rect l="l" t="t" r="r" b="b"/>
            <a:pathLst>
              <a:path w="659994" h="791597">
                <a:moveTo>
                  <a:pt x="0" y="0"/>
                </a:moveTo>
                <a:lnTo>
                  <a:pt x="659993" y="0"/>
                </a:lnTo>
                <a:lnTo>
                  <a:pt x="659993" y="791596"/>
                </a:lnTo>
                <a:lnTo>
                  <a:pt x="0" y="79159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sz="1200"/>
          </a:p>
        </p:txBody>
      </p:sp>
      <p:pic>
        <p:nvPicPr>
          <p:cNvPr id="12" name="Picture 11">
            <a:extLst>
              <a:ext uri="{FF2B5EF4-FFF2-40B4-BE49-F238E27FC236}">
                <a16:creationId xmlns:a16="http://schemas.microsoft.com/office/drawing/2014/main" id="{5D6477DB-81DA-BDF6-16B0-79CBED794049}"/>
              </a:ext>
            </a:extLst>
          </p:cNvPr>
          <p:cNvPicPr>
            <a:picLocks noChangeAspect="1"/>
          </p:cNvPicPr>
          <p:nvPr/>
        </p:nvPicPr>
        <p:blipFill>
          <a:blip r:embed="rId5"/>
          <a:stretch>
            <a:fillRect/>
          </a:stretch>
        </p:blipFill>
        <p:spPr>
          <a:xfrm>
            <a:off x="435101" y="2137288"/>
            <a:ext cx="484662" cy="547879"/>
          </a:xfrm>
          <a:prstGeom prst="rect">
            <a:avLst/>
          </a:prstGeom>
        </p:spPr>
      </p:pic>
      <p:pic>
        <p:nvPicPr>
          <p:cNvPr id="18" name="Picture 17">
            <a:extLst>
              <a:ext uri="{FF2B5EF4-FFF2-40B4-BE49-F238E27FC236}">
                <a16:creationId xmlns:a16="http://schemas.microsoft.com/office/drawing/2014/main" id="{A3FC07D6-9708-D1A4-9703-2685BDB956F5}"/>
              </a:ext>
            </a:extLst>
          </p:cNvPr>
          <p:cNvPicPr>
            <a:picLocks noChangeAspect="1"/>
          </p:cNvPicPr>
          <p:nvPr/>
        </p:nvPicPr>
        <p:blipFill>
          <a:blip r:embed="rId6"/>
          <a:stretch>
            <a:fillRect/>
          </a:stretch>
        </p:blipFill>
        <p:spPr>
          <a:xfrm>
            <a:off x="6199158" y="2137288"/>
            <a:ext cx="488876" cy="547879"/>
          </a:xfrm>
          <a:prstGeom prst="rect">
            <a:avLst/>
          </a:prstGeom>
        </p:spPr>
      </p:pic>
      <p:sp>
        <p:nvSpPr>
          <p:cNvPr id="19" name="Content Placeholder 2">
            <a:extLst>
              <a:ext uri="{FF2B5EF4-FFF2-40B4-BE49-F238E27FC236}">
                <a16:creationId xmlns:a16="http://schemas.microsoft.com/office/drawing/2014/main" id="{4AB05E6E-2FD9-0E0B-6682-67B660347F46}"/>
              </a:ext>
            </a:extLst>
          </p:cNvPr>
          <p:cNvSpPr txBox="1">
            <a:spLocks/>
          </p:cNvSpPr>
          <p:nvPr/>
        </p:nvSpPr>
        <p:spPr>
          <a:xfrm>
            <a:off x="6786660" y="2205319"/>
            <a:ext cx="5185410" cy="4414937"/>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100" dirty="0"/>
              <a:t>Offline indicators</a:t>
            </a:r>
          </a:p>
          <a:p>
            <a:r>
              <a:rPr lang="en-US" sz="1900" dirty="0">
                <a:latin typeface="Segoe UI Semibold" panose="020B0702040204020203" pitchFamily="34" charset="0"/>
                <a:cs typeface="Segoe UI Semibold" panose="020B0702040204020203" pitchFamily="34" charset="0"/>
              </a:rPr>
              <a:t>Sudden changes in behavior, appearance, and eating or sleeping habits</a:t>
            </a:r>
          </a:p>
          <a:p>
            <a:r>
              <a:rPr lang="en-US" sz="1900" dirty="0">
                <a:latin typeface="Segoe UI Semibold" panose="020B0702040204020203" pitchFamily="34" charset="0"/>
                <a:cs typeface="Segoe UI Semibold" panose="020B0702040204020203" pitchFamily="34" charset="0"/>
              </a:rPr>
              <a:t>Isolation or withdrawal from activities or social and family relationships</a:t>
            </a:r>
          </a:p>
          <a:p>
            <a:r>
              <a:rPr lang="en-US" sz="1900" dirty="0">
                <a:latin typeface="Segoe UI Semibold" panose="020B0702040204020203" pitchFamily="34" charset="0"/>
                <a:cs typeface="Segoe UI Semibold" panose="020B0702040204020203" pitchFamily="34" charset="0"/>
              </a:rPr>
              <a:t>Fresh cuts, scratches, bruises, or wounds, often appearing in patterns or forming words or symbols</a:t>
            </a:r>
          </a:p>
          <a:p>
            <a:r>
              <a:rPr lang="en-US" sz="1900" dirty="0">
                <a:latin typeface="Segoe UI Semibold" panose="020B0702040204020203" pitchFamily="34" charset="0"/>
                <a:cs typeface="Segoe UI Semibold" panose="020B0702040204020203" pitchFamily="34" charset="0"/>
              </a:rPr>
              <a:t>The wearing of long sleeves or pants in hot weather</a:t>
            </a:r>
          </a:p>
          <a:p>
            <a:r>
              <a:rPr lang="en-US" sz="1900" dirty="0">
                <a:latin typeface="Segoe UI Semibold" panose="020B0702040204020203" pitchFamily="34" charset="0"/>
                <a:cs typeface="Segoe UI Semibold" panose="020B0702040204020203" pitchFamily="34" charset="0"/>
              </a:rPr>
              <a:t>Writing or drawings in blood or what appears to be blood</a:t>
            </a:r>
          </a:p>
          <a:p>
            <a:r>
              <a:rPr lang="en-US" sz="1900" dirty="0">
                <a:latin typeface="Segoe UI Semibold" panose="020B0702040204020203" pitchFamily="34" charset="0"/>
                <a:cs typeface="Segoe UI Semibold" panose="020B0702040204020203" pitchFamily="34" charset="0"/>
              </a:rPr>
              <a:t>Sudden suicidal ideation or threats of self-harm</a:t>
            </a:r>
          </a:p>
          <a:p>
            <a:r>
              <a:rPr lang="en-US" sz="1900" dirty="0">
                <a:latin typeface="Segoe UI Semibold" panose="020B0702040204020203" pitchFamily="34" charset="0"/>
                <a:cs typeface="Segoe UI Semibold" panose="020B0702040204020203" pitchFamily="34" charset="0"/>
              </a:rPr>
              <a:t>Changes in the behavior or health of family pets, including fear of the young person, wounds, or suspicious deaths</a:t>
            </a:r>
          </a:p>
          <a:p>
            <a:r>
              <a:rPr lang="en-US" sz="1900" dirty="0">
                <a:latin typeface="Segoe UI Semibold" panose="020B0702040204020203" pitchFamily="34" charset="0"/>
                <a:cs typeface="Segoe UI Semibold" panose="020B0702040204020203" pitchFamily="34" charset="0"/>
              </a:rPr>
              <a:t>Law enforcement being called to the home under false pretenses (known as </a:t>
            </a:r>
            <a:r>
              <a:rPr lang="en-US" sz="1900" i="1" dirty="0">
                <a:latin typeface="Segoe UI Semibold" panose="020B0702040204020203" pitchFamily="34" charset="0"/>
                <a:cs typeface="Segoe UI Semibold" panose="020B0702040204020203" pitchFamily="34" charset="0"/>
              </a:rPr>
              <a:t>swatting</a:t>
            </a:r>
            <a:r>
              <a:rPr lang="en-US" sz="1900" dirty="0">
                <a:latin typeface="Segoe UI Semibold" panose="020B0702040204020203" pitchFamily="34" charset="0"/>
                <a:cs typeface="Segoe UI Semibold" panose="020B0702040204020203" pitchFamily="34" charset="0"/>
              </a:rPr>
              <a:t>)</a:t>
            </a:r>
          </a:p>
        </p:txBody>
      </p:sp>
      <p:sp>
        <p:nvSpPr>
          <p:cNvPr id="4" name="TextBox 3">
            <a:extLst>
              <a:ext uri="{FF2B5EF4-FFF2-40B4-BE49-F238E27FC236}">
                <a16:creationId xmlns:a16="http://schemas.microsoft.com/office/drawing/2014/main" id="{5656B0ED-40C7-46A3-8570-B962BB5D5AD4}"/>
              </a:ext>
            </a:extLst>
          </p:cNvPr>
          <p:cNvSpPr txBox="1"/>
          <p:nvPr/>
        </p:nvSpPr>
        <p:spPr>
          <a:xfrm>
            <a:off x="16515" y="6417043"/>
            <a:ext cx="3562350" cy="307777"/>
          </a:xfrm>
          <a:prstGeom prst="rect">
            <a:avLst/>
          </a:prstGeom>
          <a:noFill/>
        </p:spPr>
        <p:txBody>
          <a:bodyPr wrap="square" rtlCol="0">
            <a:spAutoFit/>
          </a:bodyPr>
          <a:lstStyle/>
          <a:p>
            <a:r>
              <a:rPr lang="en-US" sz="1400" dirty="0"/>
              <a:t>Source: The DVERT Center, www.dvert.org.</a:t>
            </a:r>
          </a:p>
        </p:txBody>
      </p:sp>
    </p:spTree>
    <p:extLst>
      <p:ext uri="{BB962C8B-B14F-4D97-AF65-F5344CB8AC3E}">
        <p14:creationId xmlns:p14="http://schemas.microsoft.com/office/powerpoint/2010/main" val="3924224046"/>
      </p:ext>
    </p:extLst>
  </p:cSld>
  <p:clrMapOvr>
    <a:masterClrMapping/>
  </p:clrMapOvr>
</p:sld>
</file>

<file path=ppt/theme/theme1.xml><?xml version="1.0" encoding="utf-8"?>
<a:theme xmlns:a="http://schemas.openxmlformats.org/drawingml/2006/main" name="Office Theme">
  <a:themeElements>
    <a:clrScheme name="CNA Colors">
      <a:dk1>
        <a:srgbClr val="002F5F"/>
      </a:dk1>
      <a:lt1>
        <a:sysClr val="window" lastClr="FFFFFF"/>
      </a:lt1>
      <a:dk2>
        <a:srgbClr val="002F5F"/>
      </a:dk2>
      <a:lt2>
        <a:srgbClr val="FFFFFF"/>
      </a:lt2>
      <a:accent1>
        <a:srgbClr val="005EB8"/>
      </a:accent1>
      <a:accent2>
        <a:srgbClr val="81BC00"/>
      </a:accent2>
      <a:accent3>
        <a:srgbClr val="002F5F"/>
      </a:accent3>
      <a:accent4>
        <a:srgbClr val="44546A"/>
      </a:accent4>
      <a:accent5>
        <a:srgbClr val="00A3E0"/>
      </a:accent5>
      <a:accent6>
        <a:srgbClr val="E87722"/>
      </a:accent6>
      <a:hlink>
        <a:srgbClr val="2716CA"/>
      </a:hlink>
      <a:folHlink>
        <a:srgbClr val="6F58BA"/>
      </a:folHlink>
    </a:clrScheme>
    <a:fontScheme name="CNA Sego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vert="vert270" rtlCol="0" anchor="ctr"/>
      <a:lstStyle>
        <a:defPPr algn="ctr">
          <a:defRPr sz="2800" dirty="0"/>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d55bab6-6004-47c0-b6e7-ea3fde9e698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CA8810F6CB8064F9DCBCABE4A2B9B6B" ma:contentTypeVersion="9" ma:contentTypeDescription="Create a new document." ma:contentTypeScope="" ma:versionID="293f332f4f2523947f2fc95480eff394">
  <xsd:schema xmlns:xsd="http://www.w3.org/2001/XMLSchema" xmlns:xs="http://www.w3.org/2001/XMLSchema" xmlns:p="http://schemas.microsoft.com/office/2006/metadata/properties" xmlns:ns2="1d55bab6-6004-47c0-b6e7-ea3fde9e6984" targetNamespace="http://schemas.microsoft.com/office/2006/metadata/properties" ma:root="true" ma:fieldsID="534c425cf6b9c609034f6cf7644833d8" ns2:_="">
    <xsd:import namespace="1d55bab6-6004-47c0-b6e7-ea3fde9e698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55bab6-6004-47c0-b6e7-ea3fde9e69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6e02dce-c0ac-4834-b9e9-f875c9b9152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57A847-D8DD-46DE-A784-C4DF7DE7719A}">
  <ds:schemaRefs>
    <ds:schemaRef ds:uri="http://schemas.microsoft.com/office/2006/documentManagement/types"/>
    <ds:schemaRef ds:uri="http://www.w3.org/XML/1998/namespace"/>
    <ds:schemaRef ds:uri="http://purl.org/dc/dcmitype/"/>
    <ds:schemaRef ds:uri="http://purl.org/dc/elements/1.1/"/>
    <ds:schemaRef ds:uri="0c76884d-a691-4bcd-a938-d94be13ba0b8"/>
    <ds:schemaRef ds:uri="8bc21f7b-9314-443a-858f-8a56a537df7c"/>
    <ds:schemaRef ds:uri="http://purl.org/dc/terms/"/>
    <ds:schemaRef ds:uri="http://schemas.openxmlformats.org/package/2006/metadata/core-properties"/>
    <ds:schemaRef ds:uri="http://schemas.microsoft.com/office/infopath/2007/PartnerControls"/>
    <ds:schemaRef ds:uri="http://schemas.microsoft.com/office/2006/metadata/properties"/>
    <ds:schemaRef ds:uri="1d55bab6-6004-47c0-b6e7-ea3fde9e6984"/>
  </ds:schemaRefs>
</ds:datastoreItem>
</file>

<file path=customXml/itemProps2.xml><?xml version="1.0" encoding="utf-8"?>
<ds:datastoreItem xmlns:ds="http://schemas.openxmlformats.org/officeDocument/2006/customXml" ds:itemID="{8A7A71B2-C2FD-4E9B-9C3E-2A2FAB1F0A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55bab6-6004-47c0-b6e7-ea3fde9e69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CB51FD2-E3A0-42B0-9684-DBDE0AC3B0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17635</TotalTime>
  <Words>1307</Words>
  <Application>Microsoft Office PowerPoint</Application>
  <PresentationFormat>Widescreen</PresentationFormat>
  <Paragraphs>85</Paragraphs>
  <Slides>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Arial</vt:lpstr>
      <vt:lpstr>Segoe UI</vt:lpstr>
      <vt:lpstr>Segoe UI Bold</vt:lpstr>
      <vt:lpstr>Segoe UI Semibold</vt:lpstr>
      <vt:lpstr>Office Theme</vt:lpstr>
      <vt:lpstr>Training Snapshot: 764 and The Com</vt:lpstr>
      <vt:lpstr>How to use these slides</vt:lpstr>
      <vt:lpstr>The Com</vt:lpstr>
      <vt:lpstr>The Com</vt:lpstr>
      <vt:lpstr>Where do people encounter The Com?</vt:lpstr>
      <vt:lpstr>Common misconceptions</vt:lpstr>
      <vt:lpstr>What caregivers and practitioners should watch for</vt:lpstr>
    </vt:vector>
  </TitlesOfParts>
  <Company>Center for Naval Analyses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Karras, Jennifer</dc:creator>
  <cp:lastModifiedBy>McBride, Megan</cp:lastModifiedBy>
  <cp:revision>47</cp:revision>
  <dcterms:created xsi:type="dcterms:W3CDTF">2025-05-08T13:50:31Z</dcterms:created>
  <dcterms:modified xsi:type="dcterms:W3CDTF">2026-07-22T18:16:15Z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0x0101007CA8810F6CB8064F9DCBCABE4A2B9B6B</vt:lpwstr>
  </property>
</Properties>
</file>