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417" r:id="rId5"/>
    <p:sldId id="418" r:id="rId6"/>
    <p:sldId id="411" r:id="rId7"/>
    <p:sldId id="415" r:id="rId8"/>
    <p:sldId id="41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cBride, Megan" initials="MM" lastIdx="35" clrIdx="0">
    <p:extLst>
      <p:ext uri="{19B8F6BF-5375-455C-9EA6-DF929625EA0E}">
        <p15:presenceInfo xmlns:p15="http://schemas.microsoft.com/office/powerpoint/2012/main" userId="S::McBridem@cna.org::83b35b26-1912-425d-93ab-ff5494118c21" providerId="AD"/>
      </p:ext>
    </p:extLst>
  </p:cmAuthor>
  <p:cmAuthor id="2" name="Hagy, Lauren" initials="LH" lastIdx="1" clrIdx="1">
    <p:extLst>
      <p:ext uri="{19B8F6BF-5375-455C-9EA6-DF929625EA0E}">
        <p15:presenceInfo xmlns:p15="http://schemas.microsoft.com/office/powerpoint/2012/main" userId="S::HagyL@cna.org::189be155-be3b-4e96-adca-faa446022b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EAA"/>
    <a:srgbClr val="FFCC00"/>
    <a:srgbClr val="006600"/>
    <a:srgbClr val="010101"/>
    <a:srgbClr val="FFD9D9"/>
    <a:srgbClr val="CCFF99"/>
    <a:srgbClr val="EDFFC5"/>
    <a:srgbClr val="FF3399"/>
    <a:srgbClr val="FF66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036" autoAdjust="0"/>
  </p:normalViewPr>
  <p:slideViewPr>
    <p:cSldViewPr snapToGrid="0">
      <p:cViewPr varScale="1">
        <p:scale>
          <a:sx n="106" d="100"/>
          <a:sy n="106" d="100"/>
        </p:scale>
        <p:origin x="7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824DF-3403-45F1-BF45-D3A1E56CA5BA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0E502-9A09-42B5-BC62-E982E86C03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098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90E502-9A09-42B5-BC62-E982E86C03F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939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Member of sextortion networks like 764 look on the internet for young people susceptible to influence and peer pressure. They especially target </a:t>
            </a:r>
            <a:r>
              <a:rPr lang="en-US" b="1" dirty="0"/>
              <a:t>online communities that encourage and support eating disorders and self-harm</a:t>
            </a:r>
            <a:r>
              <a:rPr lang="en-US" b="0" dirty="0"/>
              <a:t>. For example, they might contact young people who post in pro-anorexia or pro-cutting forums.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0" dirty="0"/>
              <a:t>Young people with </a:t>
            </a:r>
            <a:r>
              <a:rPr lang="en-US" b="1" dirty="0"/>
              <a:t>eating disorders</a:t>
            </a:r>
            <a:r>
              <a:rPr lang="en-US" b="0" dirty="0"/>
              <a:t>, </a:t>
            </a:r>
            <a:r>
              <a:rPr lang="en-US" b="1" dirty="0"/>
              <a:t>suicidal ideation</a:t>
            </a:r>
            <a:r>
              <a:rPr lang="en-US" b="0" dirty="0"/>
              <a:t>, and who engage in </a:t>
            </a:r>
            <a:r>
              <a:rPr lang="en-US" b="1" dirty="0"/>
              <a:t>self-harm</a:t>
            </a:r>
            <a:r>
              <a:rPr lang="en-US" b="0" dirty="0"/>
              <a:t> tend to be experiencing </a:t>
            </a:r>
            <a:r>
              <a:rPr lang="en-US" b="1" dirty="0"/>
              <a:t>social isolation, emotional distress, and low self-esteem</a:t>
            </a:r>
            <a:r>
              <a:rPr lang="en-US" b="0" dirty="0"/>
              <a:t>. Extremists contact them, taking advantage of these vulnerabilities by first offering </a:t>
            </a:r>
            <a:r>
              <a:rPr lang="en-US" b="1" dirty="0"/>
              <a:t>sympathy and reassurance </a:t>
            </a:r>
            <a:r>
              <a:rPr lang="en-US" b="0" dirty="0"/>
              <a:t>then grooming their victim and </a:t>
            </a:r>
            <a:r>
              <a:rPr lang="en-US" b="1" dirty="0"/>
              <a:t>pressuring them to engage in harmful behaviors</a:t>
            </a:r>
            <a:r>
              <a:rPr lang="en-US" b="0" dirty="0"/>
              <a:t>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="0" dirty="0"/>
              <a:t>For example: In 2025, a 14-year-old British teen visited a chat room where members were discussing self-harm. A member of the sextortion network messaged her and began grooming her—eventually learning her real name and forcing her to engage in sexual acts and self-harm under threat of blackmail.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b="0" dirty="0"/>
              <a:t>Extremists also target vulnerable youth in positive online support communities that encourage treatment and recovery. For example, a 13-year-old boy experiencing isolation and depression posted to a </a:t>
            </a:r>
            <a:r>
              <a:rPr lang="en-US" b="1" dirty="0"/>
              <a:t>mental health-related Discord server seeking friends</a:t>
            </a:r>
            <a:r>
              <a:rPr lang="en-US" b="0" dirty="0"/>
              <a:t>. He ended up in a live chat where participants </a:t>
            </a:r>
            <a:r>
              <a:rPr lang="en-US" b="1" dirty="0"/>
              <a:t>encouraged him to kill himself </a:t>
            </a:r>
            <a:r>
              <a:rPr lang="en-US" b="0" dirty="0"/>
              <a:t>with increasing intensity and pressure until he died by suicide less than a month after first contact.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US" b="0" dirty="0"/>
          </a:p>
          <a:p>
            <a:pPr marL="0" lv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US" b="0" dirty="0"/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90E502-9A09-42B5-BC62-E982E86C03F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89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More broadly, extremists may also target teens with mental health diagnoses, neurodivergence, or a history of traumatic experiences.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This is due to a </a:t>
            </a:r>
            <a:r>
              <a:rPr lang="en-US" b="1" dirty="0"/>
              <a:t>false stereotype </a:t>
            </a:r>
            <a:r>
              <a:rPr lang="en-US" dirty="0"/>
              <a:t>that young people with these conditions are more willing or more easily pressured to commit violent acts.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Extremists are often explicit about this targeted recruitment. They use the term “weaponized autism” to glorify and demean people with autism who they perceive as programmable robots ripe for manipulation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They are often skilled at identify those vulnerable due to traumatic or adverse experiences and offering them “empowerment through violence” (often this is the only support these individuals get)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90E502-9A09-42B5-BC62-E982E86C03F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072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Caregivers and practitioners should be aware of potential warning signs for involvement in exploitative mental health-related online communities. </a:t>
            </a:r>
          </a:p>
          <a:p>
            <a:endParaRPr lang="en-US" dirty="0"/>
          </a:p>
          <a:p>
            <a:r>
              <a:rPr lang="en-US" dirty="0"/>
              <a:t>Exhibiting one or more of these behavioral indicators is cause for concern, but </a:t>
            </a:r>
            <a:r>
              <a:rPr lang="en-US" i="0" dirty="0"/>
              <a:t>does</a:t>
            </a:r>
            <a:r>
              <a:rPr lang="en-US" dirty="0"/>
              <a:t> </a:t>
            </a:r>
            <a:r>
              <a:rPr lang="en-US" i="1" dirty="0"/>
              <a:t>not</a:t>
            </a:r>
            <a:r>
              <a:rPr lang="en-US" i="0" dirty="0"/>
              <a:t> necessarily mean that a person is involved in these spaces or is planning an act of violence. It </a:t>
            </a:r>
            <a:r>
              <a:rPr lang="en-US" i="1" dirty="0"/>
              <a:t>does</a:t>
            </a:r>
            <a:r>
              <a:rPr lang="en-US" i="0" dirty="0"/>
              <a:t> suggest a need for supportive intervention to address potential underlying vulnerabilities.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90E502-9A09-42B5-BC62-E982E86C03F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471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093B98DA-6B5E-3D22-DDFC-ACB0F031AD5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90893" y="-337266"/>
            <a:ext cx="11640336" cy="624841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F33620-52D7-0099-E14D-D6857DC2E58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8150" y="2121166"/>
            <a:ext cx="10229850" cy="1809750"/>
          </a:xfrm>
        </p:spPr>
        <p:txBody>
          <a:bodyPr anchor="b">
            <a:normAutofit/>
          </a:bodyPr>
          <a:lstStyle>
            <a:lvl1pPr algn="l"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This Master Title Slide That Can Be Multiple Lines of Text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B96A6E-B837-3FF4-59FF-6EA53308F37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8150" y="4135753"/>
            <a:ext cx="7800974" cy="1335333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Title Slide Box That Has the Subtitle That Can Be Multiple Lines of Text</a:t>
            </a:r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B6CF1A84-7D11-4A56-F700-C3FDDBE5C71A}"/>
              </a:ext>
            </a:extLst>
          </p:cNvPr>
          <p:cNvSpPr txBox="1"/>
          <p:nvPr/>
        </p:nvSpPr>
        <p:spPr>
          <a:xfrm>
            <a:off x="-1073150" y="5930197"/>
            <a:ext cx="1397000" cy="732590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659"/>
              </a:lnSpc>
            </a:pPr>
            <a:endParaRPr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AAA39D5-7857-74EB-25AC-4C01536BBF08}"/>
              </a:ext>
            </a:extLst>
          </p:cNvPr>
          <p:cNvSpPr/>
          <p:nvPr userDrawn="1"/>
        </p:nvSpPr>
        <p:spPr>
          <a:xfrm>
            <a:off x="0" y="6730495"/>
            <a:ext cx="12192000" cy="1275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A43AD3-9C8D-E433-9F76-73413E2E980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924693"/>
            <a:ext cx="5204447" cy="805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197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ECED1-77F1-3E21-5B48-10A252731D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1949" y="365125"/>
            <a:ext cx="8734425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Can Be Multiple Lines of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C32F9-8BAF-386C-6A43-055966000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0" y="2009775"/>
            <a:ext cx="11353800" cy="40150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209B06-59EE-4CFB-8275-626BF52C8B80}"/>
              </a:ext>
            </a:extLst>
          </p:cNvPr>
          <p:cNvSpPr/>
          <p:nvPr userDrawn="1"/>
        </p:nvSpPr>
        <p:spPr>
          <a:xfrm>
            <a:off x="0" y="6730495"/>
            <a:ext cx="12192000" cy="1275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Background pattern&#10;&#10;AI-generated content may be incorrect.">
            <a:extLst>
              <a:ext uri="{FF2B5EF4-FFF2-40B4-BE49-F238E27FC236}">
                <a16:creationId xmlns:a16="http://schemas.microsoft.com/office/drawing/2014/main" id="{1A717364-E063-8AFE-F92D-DA3EA55055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260634" y="0"/>
            <a:ext cx="2931365" cy="20097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2082B3-E63D-13BE-E102-9A024C4F65E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0" b="19119"/>
          <a:stretch/>
        </p:blipFill>
        <p:spPr>
          <a:xfrm>
            <a:off x="179461" y="6135053"/>
            <a:ext cx="4307081" cy="46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157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ECED1-77F1-3E21-5B48-10A252731D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1949" y="365125"/>
            <a:ext cx="8734425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Can Be Multiple Lines of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C32F9-8BAF-386C-6A43-055966000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0" y="2009775"/>
            <a:ext cx="11353800" cy="40150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209B06-59EE-4CFB-8275-626BF52C8B80}"/>
              </a:ext>
            </a:extLst>
          </p:cNvPr>
          <p:cNvSpPr/>
          <p:nvPr userDrawn="1"/>
        </p:nvSpPr>
        <p:spPr>
          <a:xfrm>
            <a:off x="0" y="6730495"/>
            <a:ext cx="12192000" cy="1275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Background pattern&#10;&#10;AI-generated content may be incorrect.">
            <a:extLst>
              <a:ext uri="{FF2B5EF4-FFF2-40B4-BE49-F238E27FC236}">
                <a16:creationId xmlns:a16="http://schemas.microsoft.com/office/drawing/2014/main" id="{1A717364-E063-8AFE-F92D-DA3EA55055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260634" y="0"/>
            <a:ext cx="2931365" cy="20097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2082B3-E63D-13BE-E102-9A024C4F65E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0" b="19119"/>
          <a:stretch/>
        </p:blipFill>
        <p:spPr>
          <a:xfrm>
            <a:off x="7884919" y="6143671"/>
            <a:ext cx="4307081" cy="46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060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ECED1-77F1-3E21-5B48-10A252731D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1949" y="365125"/>
            <a:ext cx="11353800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Can Be Multiple Lines of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C32F9-8BAF-386C-6A43-055966000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0" y="2009775"/>
            <a:ext cx="11353800" cy="40150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209B06-59EE-4CFB-8275-626BF52C8B80}"/>
              </a:ext>
            </a:extLst>
          </p:cNvPr>
          <p:cNvSpPr/>
          <p:nvPr userDrawn="1"/>
        </p:nvSpPr>
        <p:spPr>
          <a:xfrm>
            <a:off x="0" y="6730495"/>
            <a:ext cx="12192000" cy="1275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2082B3-E63D-13BE-E102-9A024C4F65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0" b="19119"/>
          <a:stretch/>
        </p:blipFill>
        <p:spPr>
          <a:xfrm>
            <a:off x="7884919" y="6143671"/>
            <a:ext cx="4307081" cy="46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55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ECED1-77F1-3E21-5B48-10A252731D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1949" y="365125"/>
            <a:ext cx="11353800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Can Be Multiple Lines of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C32F9-8BAF-386C-6A43-055966000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0" y="2009775"/>
            <a:ext cx="11353800" cy="40150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209B06-59EE-4CFB-8275-626BF52C8B80}"/>
              </a:ext>
            </a:extLst>
          </p:cNvPr>
          <p:cNvSpPr/>
          <p:nvPr userDrawn="1"/>
        </p:nvSpPr>
        <p:spPr>
          <a:xfrm>
            <a:off x="0" y="6730495"/>
            <a:ext cx="12192000" cy="1275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2082B3-E63D-13BE-E102-9A024C4F65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0" b="19119"/>
          <a:stretch/>
        </p:blipFill>
        <p:spPr>
          <a:xfrm>
            <a:off x="179461" y="6135053"/>
            <a:ext cx="4307081" cy="46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628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ECED1-77F1-3E21-5B48-10A252731D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1949" y="365125"/>
            <a:ext cx="11353800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Can Be Multiple Lines of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C32F9-8BAF-386C-6A43-055966000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0" y="2009775"/>
            <a:ext cx="11353800" cy="40150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209B06-59EE-4CFB-8275-626BF52C8B80}"/>
              </a:ext>
            </a:extLst>
          </p:cNvPr>
          <p:cNvSpPr/>
          <p:nvPr userDrawn="1"/>
        </p:nvSpPr>
        <p:spPr>
          <a:xfrm>
            <a:off x="0" y="6730495"/>
            <a:ext cx="12192000" cy="1275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736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with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ECED1-77F1-3E21-5B48-10A252731D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1949" y="365125"/>
            <a:ext cx="11311606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 Can Be Multiple Lines of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C32F9-8BAF-386C-6A43-055966000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1" y="2009774"/>
            <a:ext cx="6372136" cy="406628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 descr="Background pattern&#10;&#10;AI-generated content may be incorrect.">
            <a:extLst>
              <a:ext uri="{FF2B5EF4-FFF2-40B4-BE49-F238E27FC236}">
                <a16:creationId xmlns:a16="http://schemas.microsoft.com/office/drawing/2014/main" id="{30546110-0BDE-9B12-17A5-73D39356DD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625" y="1967797"/>
            <a:ext cx="5144052" cy="417386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28225FF-6A0F-A51B-602E-87548EA87369}"/>
              </a:ext>
            </a:extLst>
          </p:cNvPr>
          <p:cNvSpPr/>
          <p:nvPr userDrawn="1"/>
        </p:nvSpPr>
        <p:spPr>
          <a:xfrm>
            <a:off x="0" y="6730495"/>
            <a:ext cx="12192000" cy="1275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9DA82C-E9CF-D0E3-23ED-97B533E974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0" b="19119"/>
          <a:stretch/>
        </p:blipFill>
        <p:spPr>
          <a:xfrm>
            <a:off x="179461" y="6135053"/>
            <a:ext cx="4307081" cy="46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940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2F1F5-B521-FFDD-9F31-BF3F9DACDF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4650" y="1257849"/>
            <a:ext cx="7521575" cy="2302059"/>
          </a:xfrm>
        </p:spPr>
        <p:txBody>
          <a:bodyPr anchor="b">
            <a:normAutofit/>
          </a:bodyPr>
          <a:lstStyle>
            <a:lvl1pPr>
              <a:defRPr sz="4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Section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8A7DB-B4D8-B09B-CE09-E52776CBC0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4650" y="3989237"/>
            <a:ext cx="7521575" cy="1381125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 descr="Background pattern&#10;&#10;AI-generated content may be incorrect.">
            <a:extLst>
              <a:ext uri="{FF2B5EF4-FFF2-40B4-BE49-F238E27FC236}">
                <a16:creationId xmlns:a16="http://schemas.microsoft.com/office/drawing/2014/main" id="{D5D62453-B2EA-C59B-3211-78AE8D164C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200900" y="-1"/>
            <a:ext cx="4991099" cy="342195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6436612-809B-AA0D-01C9-C50994D17DB7}"/>
              </a:ext>
            </a:extLst>
          </p:cNvPr>
          <p:cNvSpPr/>
          <p:nvPr userDrawn="1"/>
        </p:nvSpPr>
        <p:spPr>
          <a:xfrm>
            <a:off x="0" y="6730495"/>
            <a:ext cx="12192000" cy="1275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028720A-55F6-8047-4A2B-E5D9C238DE76}"/>
              </a:ext>
            </a:extLst>
          </p:cNvPr>
          <p:cNvSpPr/>
          <p:nvPr userDrawn="1"/>
        </p:nvSpPr>
        <p:spPr>
          <a:xfrm>
            <a:off x="-1" y="3751713"/>
            <a:ext cx="7991476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BBE3DD-733F-48E3-C4A6-A753ADF28A2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0" b="19119"/>
          <a:stretch/>
        </p:blipFill>
        <p:spPr>
          <a:xfrm>
            <a:off x="179461" y="6135053"/>
            <a:ext cx="4307081" cy="46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32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356CEC-6F46-D07A-95E3-3248A4A4A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99631-0B71-9757-CAB8-E10937412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975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53" r:id="rId5"/>
    <p:sldLayoutId id="2147483656" r:id="rId6"/>
    <p:sldLayoutId id="2147483652" r:id="rId7"/>
    <p:sldLayoutId id="214748365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dvert@cna.or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0F651-5A1A-1F75-3B11-9F00540A18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Training Snapshot: Mental Health Exploitation</a:t>
            </a:r>
          </a:p>
        </p:txBody>
      </p:sp>
    </p:spTree>
    <p:extLst>
      <p:ext uri="{BB962C8B-B14F-4D97-AF65-F5344CB8AC3E}">
        <p14:creationId xmlns:p14="http://schemas.microsoft.com/office/powerpoint/2010/main" val="3537451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2956E-61B2-D0B9-63B2-63F0B6EC7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these slides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3AC776-6AFA-B391-742C-68B41D210E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1800" dirty="0"/>
              <a:t>The following slides are a product of the DVERT Center, a national center of excellence that translates cutting edge research into actionable guidance for those at the front lines of preventing targeted violence and violent extremism. </a:t>
            </a:r>
          </a:p>
          <a:p>
            <a:pPr>
              <a:lnSpc>
                <a:spcPct val="120000"/>
              </a:lnSpc>
            </a:pPr>
            <a:r>
              <a:rPr lang="en-US" sz="1800" dirty="0"/>
              <a:t>The slides contain both </a:t>
            </a:r>
            <a:r>
              <a:rPr lang="en-US" sz="1800" b="1" dirty="0"/>
              <a:t>presentation materials</a:t>
            </a:r>
            <a:r>
              <a:rPr lang="en-US" sz="1800" dirty="0"/>
              <a:t> (the slides themselves) and</a:t>
            </a:r>
            <a:r>
              <a:rPr lang="en-US" sz="1800" b="1" dirty="0"/>
              <a:t> information for the speaker </a:t>
            </a:r>
            <a:r>
              <a:rPr lang="en-US" sz="1800" dirty="0"/>
              <a:t>(in the notes). </a:t>
            </a:r>
          </a:p>
          <a:p>
            <a:pPr>
              <a:lnSpc>
                <a:spcPct val="120000"/>
              </a:lnSpc>
            </a:pPr>
            <a:r>
              <a:rPr lang="en-US" sz="1800" dirty="0"/>
              <a:t>Anyone may use these slides for training or educational purposes. </a:t>
            </a:r>
          </a:p>
          <a:p>
            <a:pPr>
              <a:lnSpc>
                <a:spcPct val="120000"/>
              </a:lnSpc>
            </a:pPr>
            <a:r>
              <a:rPr lang="en-US" sz="1800"/>
              <a:t>Please do not modify, edit, adapt, or otherwise change the content of these slides.</a:t>
            </a:r>
            <a:endParaRPr lang="en-US" sz="1800" dirty="0"/>
          </a:p>
          <a:p>
            <a:pPr>
              <a:lnSpc>
                <a:spcPct val="120000"/>
              </a:lnSpc>
            </a:pPr>
            <a:r>
              <a:rPr lang="en-US" sz="1800" dirty="0"/>
              <a:t>If you have questions, notice an error, or have feedback, please contact us at </a:t>
            </a:r>
            <a:r>
              <a:rPr lang="en-US" sz="1800" dirty="0">
                <a:hlinkClick r:id="rId2"/>
              </a:rPr>
              <a:t>dvert@cna.org</a:t>
            </a:r>
            <a:r>
              <a:rPr lang="en-US" sz="1800" dirty="0"/>
              <a:t>. </a:t>
            </a:r>
            <a:endParaRPr lang="en-US" sz="1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E98138-EC03-E8DC-2C88-E930B1FA5275}"/>
              </a:ext>
            </a:extLst>
          </p:cNvPr>
          <p:cNvSpPr txBox="1"/>
          <p:nvPr/>
        </p:nvSpPr>
        <p:spPr>
          <a:xfrm>
            <a:off x="4607170" y="6011313"/>
            <a:ext cx="7504317" cy="665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The DVERT Center is supported by the National Institute of Justice, Office of Justice Programs, US Department of Justice under Award No. 15PNIJ-24-GK-00750-DOMR. The opinions, findings, and conclusions or recommendations expressed in this document are those of the authors, and do not necessarily reflect those of the Department of Justice.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912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37996-7145-96A5-A733-F9D1A64DF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Mental health exploitation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888075-4A29-8C22-E31F-4531CE123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Sextortion networks, including 764, search for vulnerable young people to exploit in online communities, such as those that </a:t>
            </a:r>
            <a:r>
              <a:rPr lang="en-US" b="1" dirty="0"/>
              <a:t>encourage and support eating disorders and self-harm.</a:t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FD03BF05-DEAA-E831-F0C0-8046E440D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12768" t="36666" r="12590" b="36349"/>
          <a:stretch>
            <a:fillRect/>
          </a:stretch>
        </p:blipFill>
        <p:spPr>
          <a:xfrm>
            <a:off x="787398" y="3429000"/>
            <a:ext cx="10617203" cy="2159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CA852F5-2845-A1D8-F134-F7B48E461FB5}"/>
              </a:ext>
            </a:extLst>
          </p:cNvPr>
          <p:cNvSpPr txBox="1"/>
          <p:nvPr/>
        </p:nvSpPr>
        <p:spPr>
          <a:xfrm>
            <a:off x="16515" y="6417043"/>
            <a:ext cx="35623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The DVERT Center, www.dvert.org.</a:t>
            </a:r>
          </a:p>
        </p:txBody>
      </p:sp>
    </p:spTree>
    <p:extLst>
      <p:ext uri="{BB962C8B-B14F-4D97-AF65-F5344CB8AC3E}">
        <p14:creationId xmlns:p14="http://schemas.microsoft.com/office/powerpoint/2010/main" val="739750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FE4E-6399-B6B0-BBE4-48853931B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False stereotypes about radicalization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8B705-6CD1-7447-D6EF-13150BB2D1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Extremists may also target teens with: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Due to a </a:t>
            </a:r>
            <a:r>
              <a:rPr lang="en-US" b="1" dirty="0"/>
              <a:t>false stereotype</a:t>
            </a:r>
            <a:r>
              <a:rPr lang="en-US" dirty="0"/>
              <a:t> that young people with these conditions are easier to radicalize or convince to engage in terrorism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09E134C6-0AB9-E444-4CEC-E0D6343D16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19688" t="25463" r="15625" b="46892"/>
          <a:stretch>
            <a:fillRect/>
          </a:stretch>
        </p:blipFill>
        <p:spPr>
          <a:xfrm>
            <a:off x="1473200" y="2654300"/>
            <a:ext cx="9245600" cy="2222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56C054-0478-2736-F45B-E4192BF4C957}"/>
              </a:ext>
            </a:extLst>
          </p:cNvPr>
          <p:cNvSpPr txBox="1"/>
          <p:nvPr/>
        </p:nvSpPr>
        <p:spPr>
          <a:xfrm>
            <a:off x="16515" y="6417043"/>
            <a:ext cx="35623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The DVERT Center, www.dvert.org.</a:t>
            </a:r>
          </a:p>
        </p:txBody>
      </p:sp>
    </p:spTree>
    <p:extLst>
      <p:ext uri="{BB962C8B-B14F-4D97-AF65-F5344CB8AC3E}">
        <p14:creationId xmlns:p14="http://schemas.microsoft.com/office/powerpoint/2010/main" val="165588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E6F30-6253-AA8D-6471-25A57F0C1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caregivers and practitioners should watch for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1ED13-0795-B507-25A1-08AD671996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3748" y="2259354"/>
            <a:ext cx="5185410" cy="401501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Online indicators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Participating in online communities that encourage or support harmful behaviors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Changes to online activity, including increased time spent online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Migration to fringe or unmoderated spaces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Receiving anonymous gifts (e.g., money, in-game currency)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Online use of suspicious slang or acronyms, including: </a:t>
            </a:r>
          </a:p>
          <a:p>
            <a:pPr lvl="1"/>
            <a:r>
              <a:rPr lang="en-US" sz="14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o	“LMIRL/MIRL” (“Let’s Meet In Real Life”) </a:t>
            </a:r>
          </a:p>
          <a:p>
            <a:pPr lvl="1"/>
            <a:r>
              <a:rPr lang="en-US" sz="14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o	“S2R” (“send to receive”), “WTTP” (“want to trade pictures?”), “GNOC” (“get naked on cam”), and “NP4NP” (“naked pic for naked pic”) </a:t>
            </a:r>
          </a:p>
          <a:p>
            <a:pPr lvl="1"/>
            <a:r>
              <a:rPr lang="en-US" sz="14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o	“POS” (“parent over shoulder”), “PIR” (“parent in room”), and “P911” (“parent alert”)</a:t>
            </a:r>
          </a:p>
        </p:txBody>
      </p:sp>
      <p:sp>
        <p:nvSpPr>
          <p:cNvPr id="7" name="Freeform 5">
            <a:extLst>
              <a:ext uri="{FF2B5EF4-FFF2-40B4-BE49-F238E27FC236}">
                <a16:creationId xmlns:a16="http://schemas.microsoft.com/office/drawing/2014/main" id="{E8DB4BF0-688B-B8B7-5C68-B2C613D2B0B4}"/>
              </a:ext>
            </a:extLst>
          </p:cNvPr>
          <p:cNvSpPr/>
          <p:nvPr/>
        </p:nvSpPr>
        <p:spPr>
          <a:xfrm>
            <a:off x="573752" y="2063411"/>
            <a:ext cx="439996" cy="527731"/>
          </a:xfrm>
          <a:custGeom>
            <a:avLst/>
            <a:gdLst/>
            <a:ahLst/>
            <a:cxnLst/>
            <a:rect l="l" t="t" r="r" b="b"/>
            <a:pathLst>
              <a:path w="659994" h="791597">
                <a:moveTo>
                  <a:pt x="0" y="0"/>
                </a:moveTo>
                <a:lnTo>
                  <a:pt x="659993" y="0"/>
                </a:lnTo>
                <a:lnTo>
                  <a:pt x="659993" y="791596"/>
                </a:lnTo>
                <a:lnTo>
                  <a:pt x="0" y="7915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sz="120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D6477DB-81DA-BDF6-16B0-79CBED7940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101" y="2137288"/>
            <a:ext cx="484662" cy="54787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3FC07D6-9708-D1A4-9703-2685BDB956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9158" y="2137288"/>
            <a:ext cx="488876" cy="547879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4AB05E6E-2FD9-0E0B-6682-67B660347F46}"/>
              </a:ext>
            </a:extLst>
          </p:cNvPr>
          <p:cNvSpPr txBox="1">
            <a:spLocks/>
          </p:cNvSpPr>
          <p:nvPr/>
        </p:nvSpPr>
        <p:spPr>
          <a:xfrm>
            <a:off x="6777135" y="2259354"/>
            <a:ext cx="5185410" cy="36834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Offline indicators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Sudden or significant changes in behavior, appearance, and sleeping or eating habits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Development of new, radical beliefs or extreme habits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Isolation or withdrawal from activities or social and family relationships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Fresh cuts, scratches, bruises, burns, or wounds, often appearing in patterns or forming words or symbols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Writings or drawings in blood or what appears to be blood</a:t>
            </a:r>
          </a:p>
          <a:p>
            <a:r>
              <a:rPr lang="en-US" sz="18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Sudden or increasing severity of mental health concerns, including eating disorder behaviors, suicidal ideation, or threats of self-harm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B9E7F9-EC35-9846-D0D4-1B13C0D544C7}"/>
              </a:ext>
            </a:extLst>
          </p:cNvPr>
          <p:cNvSpPr txBox="1"/>
          <p:nvPr/>
        </p:nvSpPr>
        <p:spPr>
          <a:xfrm>
            <a:off x="16515" y="6417043"/>
            <a:ext cx="35623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The DVERT Center, www.dvert.org.</a:t>
            </a:r>
          </a:p>
        </p:txBody>
      </p:sp>
    </p:spTree>
    <p:extLst>
      <p:ext uri="{BB962C8B-B14F-4D97-AF65-F5344CB8AC3E}">
        <p14:creationId xmlns:p14="http://schemas.microsoft.com/office/powerpoint/2010/main" val="3924224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NA Colors">
      <a:dk1>
        <a:srgbClr val="002F5F"/>
      </a:dk1>
      <a:lt1>
        <a:sysClr val="window" lastClr="FFFFFF"/>
      </a:lt1>
      <a:dk2>
        <a:srgbClr val="002F5F"/>
      </a:dk2>
      <a:lt2>
        <a:srgbClr val="FFFFFF"/>
      </a:lt2>
      <a:accent1>
        <a:srgbClr val="005EB8"/>
      </a:accent1>
      <a:accent2>
        <a:srgbClr val="81BC00"/>
      </a:accent2>
      <a:accent3>
        <a:srgbClr val="002F5F"/>
      </a:accent3>
      <a:accent4>
        <a:srgbClr val="44546A"/>
      </a:accent4>
      <a:accent5>
        <a:srgbClr val="00A3E0"/>
      </a:accent5>
      <a:accent6>
        <a:srgbClr val="E87722"/>
      </a:accent6>
      <a:hlink>
        <a:srgbClr val="2716CA"/>
      </a:hlink>
      <a:folHlink>
        <a:srgbClr val="6F58BA"/>
      </a:folHlink>
    </a:clrScheme>
    <a:fontScheme name="CNA Segoe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vert="vert270" rtlCol="0" anchor="ctr"/>
      <a:lstStyle>
        <a:defPPr algn="ctr">
          <a:defRPr sz="2800" dirty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d55bab6-6004-47c0-b6e7-ea3fde9e698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A8810F6CB8064F9DCBCABE4A2B9B6B" ma:contentTypeVersion="9" ma:contentTypeDescription="Create a new document." ma:contentTypeScope="" ma:versionID="293f332f4f2523947f2fc95480eff394">
  <xsd:schema xmlns:xsd="http://www.w3.org/2001/XMLSchema" xmlns:xs="http://www.w3.org/2001/XMLSchema" xmlns:p="http://schemas.microsoft.com/office/2006/metadata/properties" xmlns:ns2="1d55bab6-6004-47c0-b6e7-ea3fde9e6984" targetNamespace="http://schemas.microsoft.com/office/2006/metadata/properties" ma:root="true" ma:fieldsID="534c425cf6b9c609034f6cf7644833d8" ns2:_="">
    <xsd:import namespace="1d55bab6-6004-47c0-b6e7-ea3fde9e69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55bab6-6004-47c0-b6e7-ea3fde9e69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6e02dce-c0ac-4834-b9e9-f875c9b915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B51FD2-E3A0-42B0-9684-DBDE0AC3B01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57A847-D8DD-46DE-A784-C4DF7DE7719A}">
  <ds:schemaRefs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0c76884d-a691-4bcd-a938-d94be13ba0b8"/>
    <ds:schemaRef ds:uri="8bc21f7b-9314-443a-858f-8a56a537df7c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1d55bab6-6004-47c0-b6e7-ea3fde9e6984"/>
  </ds:schemaRefs>
</ds:datastoreItem>
</file>

<file path=customXml/itemProps3.xml><?xml version="1.0" encoding="utf-8"?>
<ds:datastoreItem xmlns:ds="http://schemas.openxmlformats.org/officeDocument/2006/customXml" ds:itemID="{4592B758-067E-4469-8403-5A38AAC877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55bab6-6004-47c0-b6e7-ea3fde9e69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18428</TotalTime>
  <Words>916</Words>
  <Application>Microsoft Office PowerPoint</Application>
  <PresentationFormat>Widescreen</PresentationFormat>
  <Paragraphs>58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Arial</vt:lpstr>
      <vt:lpstr>Segoe UI</vt:lpstr>
      <vt:lpstr>Segoe UI Semibold</vt:lpstr>
      <vt:lpstr>Office Theme</vt:lpstr>
      <vt:lpstr>Training Snapshot: Mental Health Exploitation</vt:lpstr>
      <vt:lpstr>How to use these slides</vt:lpstr>
      <vt:lpstr>Mental health exploitation</vt:lpstr>
      <vt:lpstr>False stereotypes about radicalization</vt:lpstr>
      <vt:lpstr>What caregivers and practitioners should watch for</vt:lpstr>
    </vt:vector>
  </TitlesOfParts>
  <Company>Center for Naval Analyses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Karras, Jennifer</dc:creator>
  <cp:lastModifiedBy>McBride, Megan</cp:lastModifiedBy>
  <cp:revision>46</cp:revision>
  <dcterms:created xsi:type="dcterms:W3CDTF">2025-05-08T13:50:31Z</dcterms:created>
  <dcterms:modified xsi:type="dcterms:W3CDTF">2026-07-22T18:15:48Z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0x0101007CA8810F6CB8064F9DCBCABE4A2B9B6B</vt:lpwstr>
  </property>
</Properties>
</file>